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63" r:id="rId2"/>
  </p:sldIdLst>
  <p:sldSz cx="30275213" cy="4280376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86BC"/>
    <a:srgbClr val="D9ECF5"/>
    <a:srgbClr val="0394EE"/>
    <a:srgbClr val="BAE396"/>
    <a:srgbClr val="4EAA45"/>
    <a:srgbClr val="AFD3E6"/>
    <a:srgbClr val="C1D2DB"/>
    <a:srgbClr val="257CB7"/>
    <a:srgbClr val="05F2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32"/>
    <p:restoredTop sz="98196"/>
  </p:normalViewPr>
  <p:slideViewPr>
    <p:cSldViewPr snapToGrid="0">
      <p:cViewPr varScale="1">
        <p:scale>
          <a:sx n="43" d="100"/>
          <a:sy n="43" d="100"/>
        </p:scale>
        <p:origin x="1840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0AFB76-B181-A048-B879-C497A30045DA}" type="datetimeFigureOut">
              <a:rPr lang="en-US" smtClean="0"/>
              <a:t>10/28/25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03488" y="1336675"/>
            <a:ext cx="25527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1B668D-F84B-2644-AEDE-D86F082F3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799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1B668D-F84B-2644-AEDE-D86F082F37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09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dt" idx="1"/>
          </p:nvPr>
        </p:nvSpPr>
        <p:spPr>
          <a:xfrm>
            <a:off x="208152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ftr" idx="2"/>
          </p:nvPr>
        </p:nvSpPr>
        <p:spPr>
          <a:xfrm>
            <a:off x="10028520" y="39672720"/>
            <a:ext cx="1021572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2138184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1ECA2877-B607-472B-907E-7FC22CC54110}" type="slidenum"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2085480" y="2278800"/>
            <a:ext cx="26110080" cy="82713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302760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1457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lang="en-GB" sz="145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2085480" y="10492920"/>
            <a:ext cx="12805560" cy="51400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marL="228600" indent="0" defTabSz="3027600">
              <a:lnSpc>
                <a:spcPct val="90000"/>
              </a:lnSpc>
              <a:spcBef>
                <a:spcPts val="3311"/>
              </a:spcBef>
              <a:buNone/>
              <a:tabLst>
                <a:tab pos="0" algn="l"/>
              </a:tabLst>
            </a:pPr>
            <a:r>
              <a:rPr lang="en-US" sz="795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7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2085480" y="15635160"/>
            <a:ext cx="12805560" cy="22995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756720" indent="-756720" defTabSz="3027600">
              <a:lnSpc>
                <a:spcPct val="90000"/>
              </a:lnSpc>
              <a:spcBef>
                <a:spcPts val="3311"/>
              </a:spcBef>
              <a:buClr>
                <a:srgbClr val="000000"/>
              </a:buClr>
              <a:buFont typeface="Arial"/>
              <a:buChar char="•"/>
            </a:pPr>
            <a:r>
              <a:rPr lang="en-US" sz="927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92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70520" lvl="1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795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GB" sz="7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784320" lvl="2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6619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GB" sz="661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98120" lvl="3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920" lvl="4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15327000" y="10492920"/>
            <a:ext cx="12868920" cy="51400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marL="228600" indent="0" defTabSz="3027600">
              <a:lnSpc>
                <a:spcPct val="90000"/>
              </a:lnSpc>
              <a:spcBef>
                <a:spcPts val="3311"/>
              </a:spcBef>
              <a:buNone/>
              <a:tabLst>
                <a:tab pos="0" algn="l"/>
              </a:tabLst>
            </a:pPr>
            <a:r>
              <a:rPr lang="en-US" sz="7950" b="1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7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15327000" y="15635160"/>
            <a:ext cx="12868920" cy="22995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756720" indent="-756720" defTabSz="3027600">
              <a:lnSpc>
                <a:spcPct val="90000"/>
              </a:lnSpc>
              <a:spcBef>
                <a:spcPts val="3311"/>
              </a:spcBef>
              <a:buClr>
                <a:srgbClr val="000000"/>
              </a:buClr>
              <a:buFont typeface="Arial"/>
              <a:buChar char="•"/>
            </a:pPr>
            <a:r>
              <a:rPr lang="en-US" sz="927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92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70520" lvl="1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795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GB" sz="7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784320" lvl="2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6619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GB" sz="661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98120" lvl="3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920" lvl="4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dt" idx="28"/>
          </p:nvPr>
        </p:nvSpPr>
        <p:spPr>
          <a:xfrm>
            <a:off x="208152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 type="ftr" idx="29"/>
          </p:nvPr>
        </p:nvSpPr>
        <p:spPr>
          <a:xfrm>
            <a:off x="10028520" y="39672720"/>
            <a:ext cx="1021572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3" name="PlaceHolder 8"/>
          <p:cNvSpPr>
            <a:spLocks noGrp="1"/>
          </p:cNvSpPr>
          <p:nvPr>
            <p:ph type="sldNum" idx="30"/>
          </p:nvPr>
        </p:nvSpPr>
        <p:spPr>
          <a:xfrm>
            <a:off x="2138184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F332DC19-1C6A-4C09-BFED-7A05A5943B55}" type="slidenum"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2081520" y="2278800"/>
            <a:ext cx="26110080" cy="82713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302760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1457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lang="en-GB" sz="145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dt" idx="31"/>
          </p:nvPr>
        </p:nvSpPr>
        <p:spPr>
          <a:xfrm>
            <a:off x="208152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ftr" idx="32"/>
          </p:nvPr>
        </p:nvSpPr>
        <p:spPr>
          <a:xfrm>
            <a:off x="10028520" y="39672720"/>
            <a:ext cx="1021572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7" name="PlaceHolder 4"/>
          <p:cNvSpPr>
            <a:spLocks noGrp="1"/>
          </p:cNvSpPr>
          <p:nvPr>
            <p:ph type="sldNum" idx="33"/>
          </p:nvPr>
        </p:nvSpPr>
        <p:spPr>
          <a:xfrm>
            <a:off x="2138184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BA7CD22C-C93F-415D-BB8F-1BC97C7D42F8}" type="slidenum"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with Cap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2085480" y="2853720"/>
            <a:ext cx="9762480" cy="9985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302760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106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lang="en-GB" sz="10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12871080" y="6162840"/>
            <a:ext cx="15324840" cy="304164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756720" indent="-756720" defTabSz="3027600">
              <a:lnSpc>
                <a:spcPct val="90000"/>
              </a:lnSpc>
              <a:spcBef>
                <a:spcPts val="3311"/>
              </a:spcBef>
              <a:buClr>
                <a:srgbClr val="000000"/>
              </a:buClr>
              <a:buFont typeface="Arial"/>
              <a:buChar char="•"/>
            </a:pPr>
            <a:r>
              <a:rPr lang="en-US" sz="10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10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70520" lvl="1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927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GB" sz="92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784320" lvl="2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795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GB" sz="7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98120" lvl="3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6619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GB" sz="661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920" lvl="4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6619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GB" sz="661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" name="PlaceHolder 3"/>
          <p:cNvSpPr>
            <a:spLocks noGrp="1"/>
          </p:cNvSpPr>
          <p:nvPr>
            <p:ph type="body"/>
          </p:nvPr>
        </p:nvSpPr>
        <p:spPr>
          <a:xfrm>
            <a:off x="2085480" y="12841200"/>
            <a:ext cx="9762480" cy="23787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0" defTabSz="3027600">
              <a:lnSpc>
                <a:spcPct val="90000"/>
              </a:lnSpc>
              <a:spcBef>
                <a:spcPts val="3311"/>
              </a:spcBef>
              <a:buNone/>
              <a:tabLst>
                <a:tab pos="0" algn="l"/>
              </a:tabLst>
            </a:pPr>
            <a:r>
              <a:rPr lang="en-US" sz="53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5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4"/>
          <p:cNvSpPr>
            <a:spLocks noGrp="1"/>
          </p:cNvSpPr>
          <p:nvPr>
            <p:ph type="dt" idx="4"/>
          </p:nvPr>
        </p:nvSpPr>
        <p:spPr>
          <a:xfrm>
            <a:off x="208152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" name="PlaceHolder 5"/>
          <p:cNvSpPr>
            <a:spLocks noGrp="1"/>
          </p:cNvSpPr>
          <p:nvPr>
            <p:ph type="ftr" idx="5"/>
          </p:nvPr>
        </p:nvSpPr>
        <p:spPr>
          <a:xfrm>
            <a:off x="10028520" y="39672720"/>
            <a:ext cx="1021572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8" name="PlaceHolder 6"/>
          <p:cNvSpPr>
            <a:spLocks noGrp="1"/>
          </p:cNvSpPr>
          <p:nvPr>
            <p:ph type="sldNum" idx="6"/>
          </p:nvPr>
        </p:nvSpPr>
        <p:spPr>
          <a:xfrm>
            <a:off x="2138184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19844DB6-979A-493A-8C3D-7827ECE30FBB}" type="slidenum"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085480" y="2853720"/>
            <a:ext cx="9762480" cy="9985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302760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1060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lang="en-GB" sz="10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2871080" y="6162840"/>
            <a:ext cx="15324840" cy="304164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228600" indent="0" defTabSz="457200"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06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icon to add picture</a:t>
            </a:r>
            <a:endParaRPr lang="en-GB" sz="106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2085480" y="12841200"/>
            <a:ext cx="9762480" cy="237877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0" defTabSz="3027600">
              <a:lnSpc>
                <a:spcPct val="90000"/>
              </a:lnSpc>
              <a:spcBef>
                <a:spcPts val="3311"/>
              </a:spcBef>
              <a:buNone/>
              <a:tabLst>
                <a:tab pos="0" algn="l"/>
              </a:tabLst>
            </a:pPr>
            <a:r>
              <a:rPr lang="en-US" sz="53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53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dt" idx="7"/>
          </p:nvPr>
        </p:nvSpPr>
        <p:spPr>
          <a:xfrm>
            <a:off x="208152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ftr" idx="8"/>
          </p:nvPr>
        </p:nvSpPr>
        <p:spPr>
          <a:xfrm>
            <a:off x="10028520" y="39672720"/>
            <a:ext cx="1021572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14" name="PlaceHolder 6"/>
          <p:cNvSpPr>
            <a:spLocks noGrp="1"/>
          </p:cNvSpPr>
          <p:nvPr>
            <p:ph type="sldNum" idx="9"/>
          </p:nvPr>
        </p:nvSpPr>
        <p:spPr>
          <a:xfrm>
            <a:off x="2138184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3F7391D4-1323-4E72-993C-5314E5021097}" type="slidenum"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21665880" y="2278800"/>
            <a:ext cx="6526080" cy="3627216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ctr">
            <a:noAutofit/>
          </a:bodyPr>
          <a:lstStyle/>
          <a:p>
            <a:pPr indent="0" defTabSz="302760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1457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lang="en-GB" sz="145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2081520" y="2278800"/>
            <a:ext cx="19203840" cy="3627216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756720" indent="-756720" defTabSz="3027600">
              <a:lnSpc>
                <a:spcPct val="90000"/>
              </a:lnSpc>
              <a:spcBef>
                <a:spcPts val="3311"/>
              </a:spcBef>
              <a:buClr>
                <a:srgbClr val="000000"/>
              </a:buClr>
              <a:buFont typeface="Arial"/>
              <a:buChar char="•"/>
            </a:pPr>
            <a:r>
              <a:rPr lang="en-US" sz="927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92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70520" lvl="1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795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GB" sz="7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784320" lvl="2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6619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GB" sz="661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98120" lvl="3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920" lvl="4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dt" idx="10"/>
          </p:nvPr>
        </p:nvSpPr>
        <p:spPr>
          <a:xfrm>
            <a:off x="208152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ftr" idx="11"/>
          </p:nvPr>
        </p:nvSpPr>
        <p:spPr>
          <a:xfrm>
            <a:off x="10028520" y="39672720"/>
            <a:ext cx="1021572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19" name="PlaceHolder 5"/>
          <p:cNvSpPr>
            <a:spLocks noGrp="1"/>
          </p:cNvSpPr>
          <p:nvPr>
            <p:ph type="sldNum" idx="12"/>
          </p:nvPr>
        </p:nvSpPr>
        <p:spPr>
          <a:xfrm>
            <a:off x="2138184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1DC9811F-7F0D-4DA8-B7FC-9DC8E206F5FE}" type="slidenum"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2270520" y="7005240"/>
            <a:ext cx="25731720" cy="149000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algn="ctr" defTabSz="302760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1987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lang="en-GB" sz="198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dt" idx="13"/>
          </p:nvPr>
        </p:nvSpPr>
        <p:spPr>
          <a:xfrm>
            <a:off x="208152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ftr" idx="14"/>
          </p:nvPr>
        </p:nvSpPr>
        <p:spPr>
          <a:xfrm>
            <a:off x="10028520" y="39672720"/>
            <a:ext cx="1021572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23" name="PlaceHolder 4"/>
          <p:cNvSpPr>
            <a:spLocks noGrp="1"/>
          </p:cNvSpPr>
          <p:nvPr>
            <p:ph type="sldNum" idx="15"/>
          </p:nvPr>
        </p:nvSpPr>
        <p:spPr>
          <a:xfrm>
            <a:off x="2138184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835C9FDA-0E5A-475B-A110-34F012DCB7B2}" type="slidenum"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PlaceHolder 5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5520" cy="24823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 defTabSz="9144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927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lang="en-GB" sz="92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864000" lvl="1" indent="-324000" defTabSz="9144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6619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lang="en-GB" sz="661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296000" lvl="2" indent="-288000" defTabSz="9144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1728000" lvl="3" indent="-216000" defTabSz="9144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160000" lvl="4" indent="-216000" defTabSz="9144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lang="en-GB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592000" lvl="5" indent="-216000" defTabSz="9144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lang="en-GB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024000" lvl="6" indent="-216000" defTabSz="9144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lang="en-GB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2081520" y="2278800"/>
            <a:ext cx="26110080" cy="82713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302760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1457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lang="en-GB" sz="145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2081520" y="11394360"/>
            <a:ext cx="26110080" cy="2715660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756720" indent="-756720" defTabSz="3027600">
              <a:lnSpc>
                <a:spcPct val="90000"/>
              </a:lnSpc>
              <a:spcBef>
                <a:spcPts val="3311"/>
              </a:spcBef>
              <a:buClr>
                <a:srgbClr val="000000"/>
              </a:buClr>
              <a:buFont typeface="Arial"/>
              <a:buChar char="•"/>
            </a:pPr>
            <a:r>
              <a:rPr lang="en-US" sz="927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92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70520" lvl="1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795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GB" sz="7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784320" lvl="2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6619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GB" sz="661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98120" lvl="3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920" lvl="4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dt" idx="16"/>
          </p:nvPr>
        </p:nvSpPr>
        <p:spPr>
          <a:xfrm>
            <a:off x="208152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ftr" idx="17"/>
          </p:nvPr>
        </p:nvSpPr>
        <p:spPr>
          <a:xfrm>
            <a:off x="10028520" y="39672720"/>
            <a:ext cx="1021572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29" name="PlaceHolder 5"/>
          <p:cNvSpPr>
            <a:spLocks noGrp="1"/>
          </p:cNvSpPr>
          <p:nvPr>
            <p:ph type="sldNum" idx="18"/>
          </p:nvPr>
        </p:nvSpPr>
        <p:spPr>
          <a:xfrm>
            <a:off x="2138184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95037D6A-24AB-4BA8-9253-3B58AC0F9FFA}" type="slidenum"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2081520" y="2278800"/>
            <a:ext cx="26110080" cy="82713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302760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1457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lang="en-GB" sz="145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2081520" y="11394360"/>
            <a:ext cx="26110080" cy="271566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756720" indent="-756720" defTabSz="3027600">
              <a:lnSpc>
                <a:spcPct val="90000"/>
              </a:lnSpc>
              <a:spcBef>
                <a:spcPts val="3311"/>
              </a:spcBef>
              <a:buClr>
                <a:srgbClr val="000000"/>
              </a:buClr>
              <a:buFont typeface="Arial"/>
              <a:buChar char="•"/>
            </a:pPr>
            <a:r>
              <a:rPr lang="en-US" sz="927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92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70520" lvl="1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795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GB" sz="7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784320" lvl="2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6619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GB" sz="661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98120" lvl="3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920" lvl="4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dt" idx="19"/>
          </p:nvPr>
        </p:nvSpPr>
        <p:spPr>
          <a:xfrm>
            <a:off x="208152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ftr" idx="20"/>
          </p:nvPr>
        </p:nvSpPr>
        <p:spPr>
          <a:xfrm>
            <a:off x="10028520" y="39672720"/>
            <a:ext cx="1021572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34" name="PlaceHolder 5"/>
          <p:cNvSpPr>
            <a:spLocks noGrp="1"/>
          </p:cNvSpPr>
          <p:nvPr>
            <p:ph type="sldNum" idx="21"/>
          </p:nvPr>
        </p:nvSpPr>
        <p:spPr>
          <a:xfrm>
            <a:off x="2138184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9452676C-F7D6-43AB-B009-4D03F0A82328}" type="slidenum"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065680" y="10671120"/>
            <a:ext cx="26110080" cy="178030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302760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1987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lang="en-GB" sz="198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065680" y="28644840"/>
            <a:ext cx="26110080" cy="93610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0" defTabSz="3027600">
              <a:lnSpc>
                <a:spcPct val="90000"/>
              </a:lnSpc>
              <a:spcBef>
                <a:spcPts val="3311"/>
              </a:spcBef>
              <a:buNone/>
              <a:tabLst>
                <a:tab pos="0" algn="l"/>
              </a:tabLst>
            </a:pPr>
            <a:r>
              <a:rPr lang="en-US" sz="795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7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dt" idx="22"/>
          </p:nvPr>
        </p:nvSpPr>
        <p:spPr>
          <a:xfrm>
            <a:off x="208152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ftr" idx="23"/>
          </p:nvPr>
        </p:nvSpPr>
        <p:spPr>
          <a:xfrm>
            <a:off x="10028520" y="39672720"/>
            <a:ext cx="1021572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39" name="PlaceHolder 5"/>
          <p:cNvSpPr>
            <a:spLocks noGrp="1"/>
          </p:cNvSpPr>
          <p:nvPr>
            <p:ph type="sldNum" idx="24"/>
          </p:nvPr>
        </p:nvSpPr>
        <p:spPr>
          <a:xfrm>
            <a:off x="2138184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9EB2DE54-0C78-460E-8F87-5BC3EA54B26E}" type="slidenum"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2081520" y="2278800"/>
            <a:ext cx="26110080" cy="82713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 defTabSz="3027600">
              <a:lnSpc>
                <a:spcPct val="90000"/>
              </a:lnSpc>
              <a:buNone/>
              <a:tabLst>
                <a:tab pos="0" algn="l"/>
              </a:tabLst>
            </a:pPr>
            <a:r>
              <a:rPr lang="en-US" sz="14570" b="0" u="none" strike="noStrike">
                <a:solidFill>
                  <a:schemeClr val="dk1"/>
                </a:solidFill>
                <a:effectLst/>
                <a:uFillTx/>
                <a:latin typeface="Calibri Light"/>
              </a:rPr>
              <a:t>Click to edit Master title style</a:t>
            </a:r>
            <a:endParaRPr lang="en-GB" sz="145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2081520" y="11394360"/>
            <a:ext cx="12864960" cy="271566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756720" indent="-756720" defTabSz="3027600">
              <a:lnSpc>
                <a:spcPct val="90000"/>
              </a:lnSpc>
              <a:spcBef>
                <a:spcPts val="3311"/>
              </a:spcBef>
              <a:buClr>
                <a:srgbClr val="000000"/>
              </a:buClr>
              <a:buFont typeface="Arial"/>
              <a:buChar char="•"/>
            </a:pPr>
            <a:r>
              <a:rPr lang="en-US" sz="927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92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70520" lvl="1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795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GB" sz="7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784320" lvl="2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6619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GB" sz="661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98120" lvl="3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920" lvl="4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5327000" y="11394360"/>
            <a:ext cx="12864960" cy="271566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756720" indent="-756720" defTabSz="3027600">
              <a:lnSpc>
                <a:spcPct val="90000"/>
              </a:lnSpc>
              <a:spcBef>
                <a:spcPts val="3311"/>
              </a:spcBef>
              <a:buClr>
                <a:srgbClr val="000000"/>
              </a:buClr>
              <a:buFont typeface="Arial"/>
              <a:buChar char="•"/>
            </a:pPr>
            <a:r>
              <a:rPr lang="en-US" sz="927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lang="en-GB" sz="927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270520" lvl="1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795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lang="en-GB" sz="795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784320" lvl="2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6619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lang="en-GB" sz="6619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5298120" lvl="3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6811920" lvl="4" indent="-756720" defTabSz="3027600">
              <a:lnSpc>
                <a:spcPct val="90000"/>
              </a:lnSpc>
              <a:spcBef>
                <a:spcPts val="1655"/>
              </a:spcBef>
              <a:buClr>
                <a:srgbClr val="000000"/>
              </a:buClr>
              <a:buFont typeface="Arial"/>
              <a:buChar char="•"/>
            </a:pPr>
            <a:r>
              <a:rPr lang="en-US" sz="5960" b="0" u="none" strike="noStrik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lang="en-GB" sz="596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dt" idx="25"/>
          </p:nvPr>
        </p:nvSpPr>
        <p:spPr>
          <a:xfrm>
            <a:off x="208152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&lt;date/time&gt;</a:t>
            </a:r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ftr" idx="26"/>
          </p:nvPr>
        </p:nvSpPr>
        <p:spPr>
          <a:xfrm>
            <a:off x="10028520" y="39672720"/>
            <a:ext cx="1021572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pos="0" algn="l"/>
              </a:tabLst>
              <a:def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GB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45" name="PlaceHolder 6"/>
          <p:cNvSpPr>
            <a:spLocks noGrp="1"/>
          </p:cNvSpPr>
          <p:nvPr>
            <p:ph type="sldNum" idx="27"/>
          </p:nvPr>
        </p:nvSpPr>
        <p:spPr>
          <a:xfrm>
            <a:off x="21381840" y="39672720"/>
            <a:ext cx="6809760" cy="22766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01A61CDF-4D4E-4A5D-B363-E21385DF10CA}" type="slidenum">
              <a:rPr lang="en-US" sz="397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GB" sz="397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sv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48912-7BB9-D393-8CDB-FEEA66513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A chart of numbers and symbols&#10;&#10;AI-generated content may be incorrect.">
            <a:extLst>
              <a:ext uri="{FF2B5EF4-FFF2-40B4-BE49-F238E27FC236}">
                <a16:creationId xmlns:a16="http://schemas.microsoft.com/office/drawing/2014/main" id="{BB45C7E7-8F71-6BF3-FEFF-21F7C9A026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395" y="12939508"/>
            <a:ext cx="14130123" cy="6281621"/>
          </a:xfrm>
          <a:prstGeom prst="rect">
            <a:avLst/>
          </a:prstGeom>
        </p:spPr>
      </p:pic>
      <p:sp>
        <p:nvSpPr>
          <p:cNvPr id="107" name="Rectangle 7">
            <a:extLst>
              <a:ext uri="{FF2B5EF4-FFF2-40B4-BE49-F238E27FC236}">
                <a16:creationId xmlns:a16="http://schemas.microsoft.com/office/drawing/2014/main" id="{4B9C5386-B993-D774-1E48-C93533C389D1}"/>
              </a:ext>
            </a:extLst>
          </p:cNvPr>
          <p:cNvSpPr/>
          <p:nvPr/>
        </p:nvSpPr>
        <p:spPr>
          <a:xfrm>
            <a:off x="0" y="40051939"/>
            <a:ext cx="30275213" cy="2751824"/>
          </a:xfrm>
          <a:prstGeom prst="rect">
            <a:avLst/>
          </a:prstGeom>
          <a:solidFill>
            <a:srgbClr val="257C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457200">
              <a:lnSpc>
                <a:spcPct val="100000"/>
              </a:lnSpc>
            </a:pPr>
            <a:endParaRPr lang="en-GB" sz="1700" b="0" u="none" strike="noStrike" dirty="0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8" name="Rectangle 8">
            <a:extLst>
              <a:ext uri="{FF2B5EF4-FFF2-40B4-BE49-F238E27FC236}">
                <a16:creationId xmlns:a16="http://schemas.microsoft.com/office/drawing/2014/main" id="{98EAD9CC-22EE-AD54-DE50-D7A2A4DA3688}"/>
              </a:ext>
            </a:extLst>
          </p:cNvPr>
          <p:cNvSpPr/>
          <p:nvPr/>
        </p:nvSpPr>
        <p:spPr>
          <a:xfrm>
            <a:off x="-210060" y="-95450"/>
            <a:ext cx="30693240" cy="4536748"/>
          </a:xfrm>
          <a:custGeom>
            <a:avLst/>
            <a:gdLst>
              <a:gd name="textAreaLeft" fmla="*/ 0 w 30693240"/>
              <a:gd name="textAreaRight" fmla="*/ 30695400 w 30693240"/>
              <a:gd name="textAreaTop" fmla="*/ 0 h 7750080"/>
              <a:gd name="textAreaBottom" fmla="*/ 7752240 h 7750080"/>
              <a:gd name="GluePoint1X" fmla="*/ 74140 w 30423495"/>
              <a:gd name="GluePoint1Y" fmla="*/ 0 h 7752266"/>
              <a:gd name="GluePoint2X" fmla="*/ 30349354 w 30423495"/>
              <a:gd name="GluePoint2Y" fmla="*/ 0 h 7752266"/>
              <a:gd name="GluePoint3X" fmla="*/ 30423495 w 30423495"/>
              <a:gd name="GluePoint3Y" fmla="*/ 7582530 h 7752266"/>
              <a:gd name="GluePoint4X" fmla="*/ 0 w 30423495"/>
              <a:gd name="GluePoint4Y" fmla="*/ 7557817 h 7752266"/>
              <a:gd name="GluePoint5X" fmla="*/ 74140 w 30423495"/>
              <a:gd name="GluePoint5Y" fmla="*/ 0 h 7752266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</a:cxnLst>
            <a:rect l="textAreaLeft" t="textAreaTop" r="textAreaRight" b="textAreaBottom"/>
            <a:pathLst>
              <a:path w="30423495" h="7752266">
                <a:moveTo>
                  <a:pt x="74140" y="0"/>
                </a:moveTo>
                <a:lnTo>
                  <a:pt x="30349354" y="0"/>
                </a:lnTo>
                <a:lnTo>
                  <a:pt x="30423495" y="7582530"/>
                </a:lnTo>
                <a:cubicBezTo>
                  <a:pt x="14355398" y="7066911"/>
                  <a:pt x="11817373" y="8179020"/>
                  <a:pt x="0" y="7557817"/>
                </a:cubicBezTo>
                <a:lnTo>
                  <a:pt x="74140" y="0"/>
                </a:lnTo>
                <a:close/>
              </a:path>
            </a:pathLst>
          </a:custGeom>
          <a:solidFill>
            <a:srgbClr val="257C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700" b="0" u="none" strike="noStrike" dirty="0">
              <a:solidFill>
                <a:schemeClr val="bg1"/>
              </a:solidFill>
              <a:effectLst/>
              <a:uFillTx/>
              <a:latin typeface="Calibri"/>
            </a:endParaRPr>
          </a:p>
        </p:txBody>
      </p:sp>
      <p:sp>
        <p:nvSpPr>
          <p:cNvPr id="109" name="Rectangle 11">
            <a:extLst>
              <a:ext uri="{FF2B5EF4-FFF2-40B4-BE49-F238E27FC236}">
                <a16:creationId xmlns:a16="http://schemas.microsoft.com/office/drawing/2014/main" id="{231D9A9F-CD57-055D-170D-E68C8559D616}"/>
              </a:ext>
            </a:extLst>
          </p:cNvPr>
          <p:cNvSpPr/>
          <p:nvPr/>
        </p:nvSpPr>
        <p:spPr>
          <a:xfrm>
            <a:off x="2449941" y="647740"/>
            <a:ext cx="26143920" cy="27069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en-US" sz="9000" b="1" dirty="0">
                <a:solidFill>
                  <a:schemeClr val="bg2"/>
                </a:solidFill>
                <a:latin typeface="Atkinson Hyperlegible"/>
              </a:rPr>
              <a:t>Data-driven Prescribing for Anxiety &amp; Depression</a:t>
            </a:r>
          </a:p>
          <a:p>
            <a:pPr defTabSz="457200">
              <a:lnSpc>
                <a:spcPct val="100000"/>
              </a:lnSpc>
            </a:pPr>
            <a:r>
              <a:rPr lang="en-US" sz="8000" b="1" i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Better, faster care with with generative AI &amp; interpretable ML</a:t>
            </a:r>
            <a:endParaRPr lang="en-GB" sz="8000" b="0" i="1" u="none" strike="noStrike" dirty="0">
              <a:solidFill>
                <a:schemeClr val="bg2"/>
              </a:solidFill>
              <a:effectLst/>
              <a:uFillTx/>
              <a:latin typeface="Arial"/>
            </a:endParaRPr>
          </a:p>
        </p:txBody>
      </p:sp>
      <p:sp>
        <p:nvSpPr>
          <p:cNvPr id="114" name="TextBox 27">
            <a:extLst>
              <a:ext uri="{FF2B5EF4-FFF2-40B4-BE49-F238E27FC236}">
                <a16:creationId xmlns:a16="http://schemas.microsoft.com/office/drawing/2014/main" id="{F3C43632-67CC-2D64-D5F3-8C83BA3BB09D}"/>
              </a:ext>
            </a:extLst>
          </p:cNvPr>
          <p:cNvSpPr/>
          <p:nvPr/>
        </p:nvSpPr>
        <p:spPr>
          <a:xfrm>
            <a:off x="997535" y="4829588"/>
            <a:ext cx="27988857" cy="6490087"/>
          </a:xfrm>
          <a:prstGeom prst="rect">
            <a:avLst/>
          </a:prstGeom>
          <a:solidFill>
            <a:srgbClr val="D9ECF5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432360" tIns="432360" rIns="432360" bIns="432360" anchor="t">
            <a:spAutoFit/>
          </a:bodyPr>
          <a:lstStyle/>
          <a:p>
            <a:pPr defTabSz="457200">
              <a:lnSpc>
                <a:spcPct val="100000"/>
              </a:lnSpc>
              <a:spcAft>
                <a:spcPts val="2401"/>
              </a:spcAft>
            </a:pPr>
            <a:r>
              <a:rPr lang="en-US" sz="4400" b="1" i="1" dirty="0">
                <a:solidFill>
                  <a:srgbClr val="333333"/>
                </a:solidFill>
                <a:latin typeface="Atkinson Hyperlegible"/>
                <a:ea typeface="Open Sans"/>
              </a:rPr>
              <a:t>Extract, Predict, Support: Improving Medication Choice and Outcomes from Clinical Data to Decision Support</a:t>
            </a:r>
          </a:p>
          <a:p>
            <a:pPr defTabSz="457200">
              <a:lnSpc>
                <a:spcPct val="100000"/>
              </a:lnSpc>
              <a:spcAft>
                <a:spcPts val="2401"/>
              </a:spcAft>
            </a:pPr>
            <a:r>
              <a:rPr lang="en-US" sz="3600" b="1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The Need:</a:t>
            </a:r>
            <a:r>
              <a:rPr lang="en-US" sz="3600" b="0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 Alongside psychotherapy, </a:t>
            </a:r>
            <a:r>
              <a:rPr lang="en-US" sz="3600" b="0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medication is widely used to treat Anxiety and Depression</a:t>
            </a:r>
            <a:r>
              <a:rPr lang="en-US" sz="3600" b="0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, with hundreds of millions of </a:t>
            </a:r>
            <a:r>
              <a:rPr lang="en-US" sz="3500" b="0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prescriptions written each year. However, </a:t>
            </a:r>
            <a:r>
              <a:rPr lang="en-US" sz="3500" b="1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no individual medication is universally effective, and limited information is available to guide treatment choice</a:t>
            </a:r>
            <a:r>
              <a:rPr lang="en-US" sz="3500" b="0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. This is a significant issue: upwards of 45% of patients switch medications due to ineffectiveness or adverse side effects, including weight changes, sexual dysfunction, fatigue, headaches, and suicidal ideation.</a:t>
            </a:r>
          </a:p>
          <a:p>
            <a:pPr defTabSz="457200">
              <a:lnSpc>
                <a:spcPct val="100000"/>
              </a:lnSpc>
              <a:spcAft>
                <a:spcPts val="2401"/>
              </a:spcAft>
            </a:pPr>
            <a:r>
              <a:rPr lang="en-US" sz="3500" b="1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The goal:</a:t>
            </a:r>
            <a:r>
              <a:rPr lang="en-US" sz="3500" b="0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 </a:t>
            </a:r>
            <a:r>
              <a:rPr lang="en-US" sz="3500" b="1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We aim to help patients find the right medication faster and with less trial-and-error</a:t>
            </a:r>
            <a:r>
              <a:rPr lang="en-US" sz="3500" b="0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. Using large-scale Electronic Health Record (EHR) data, </a:t>
            </a:r>
            <a:r>
              <a:rPr lang="en-US" sz="3500" b="1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we are developing privacy-preserving, explainable machine learning (ML) models </a:t>
            </a:r>
            <a:r>
              <a:rPr lang="en-US" sz="3500" b="0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to predict medication effectiveness for individual patients. </a:t>
            </a:r>
            <a:r>
              <a:rPr lang="en-US" sz="3500" dirty="0">
                <a:solidFill>
                  <a:srgbClr val="333333"/>
                </a:solidFill>
                <a:latin typeface="Atkinson Hyperlegible"/>
                <a:ea typeface="Open Sans"/>
              </a:rPr>
              <a:t>To assist prescribers in interpreting and using this information, we are </a:t>
            </a:r>
            <a:r>
              <a:rPr lang="en-US" sz="3500" b="1" dirty="0">
                <a:solidFill>
                  <a:srgbClr val="333333"/>
                </a:solidFill>
                <a:latin typeface="Atkinson Hyperlegible"/>
                <a:ea typeface="Open Sans"/>
              </a:rPr>
              <a:t>integrating these models alongside established care guidelines in generative-AI interfaces</a:t>
            </a:r>
            <a:r>
              <a:rPr lang="en-US" sz="3500" dirty="0">
                <a:solidFill>
                  <a:srgbClr val="333333"/>
                </a:solidFill>
                <a:latin typeface="Atkinson Hyperlegible"/>
                <a:ea typeface="Open Sans"/>
              </a:rPr>
              <a:t>, providing on-demand decision support respecting clinician expertise and supporting patient engagement for improved, personalized care.</a:t>
            </a:r>
            <a:endParaRPr lang="en-GB" sz="35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6" name="TextBox 30">
            <a:extLst>
              <a:ext uri="{FF2B5EF4-FFF2-40B4-BE49-F238E27FC236}">
                <a16:creationId xmlns:a16="http://schemas.microsoft.com/office/drawing/2014/main" id="{6C605530-A9A9-CD91-32BD-56A2D6F6EF35}"/>
              </a:ext>
            </a:extLst>
          </p:cNvPr>
          <p:cNvSpPr/>
          <p:nvPr/>
        </p:nvSpPr>
        <p:spPr>
          <a:xfrm>
            <a:off x="1158594" y="20083883"/>
            <a:ext cx="14545952" cy="149010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en-US" sz="2400" b="0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Across 123,010 patients with an initial diagnosis of anxiety and/or depression treated with medication, </a:t>
            </a:r>
            <a:r>
              <a:rPr lang="en-US" sz="2400" b="1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48% switch to (or later augment with) another medication, 24% more than once</a:t>
            </a:r>
            <a:r>
              <a:rPr lang="en-US" sz="2400" b="0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. Top ten medication</a:t>
            </a:r>
            <a:r>
              <a:rPr lang="en-US" sz="2400" dirty="0">
                <a:solidFill>
                  <a:srgbClr val="333333"/>
                </a:solidFill>
                <a:latin typeface="Atkinson Hyperlegible"/>
                <a:ea typeface="Open Sans"/>
              </a:rPr>
              <a:t>s and up to two modifications shown; see QR code for methods, limitations, and data sources.</a:t>
            </a:r>
            <a:endParaRPr lang="en-GB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TextBox 32">
            <a:extLst>
              <a:ext uri="{FF2B5EF4-FFF2-40B4-BE49-F238E27FC236}">
                <a16:creationId xmlns:a16="http://schemas.microsoft.com/office/drawing/2014/main" id="{677C9355-E9F5-6148-0F6B-71A391658DE5}"/>
              </a:ext>
            </a:extLst>
          </p:cNvPr>
          <p:cNvSpPr/>
          <p:nvPr/>
        </p:nvSpPr>
        <p:spPr>
          <a:xfrm>
            <a:off x="15921982" y="20083883"/>
            <a:ext cx="13321171" cy="149010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en-US" sz="2400" b="1" dirty="0">
                <a:solidFill>
                  <a:srgbClr val="333333"/>
                </a:solidFill>
                <a:latin typeface="Atkinson Hyperlegible"/>
                <a:ea typeface="Open Sans"/>
              </a:rPr>
              <a:t>Unsupervised</a:t>
            </a:r>
            <a:r>
              <a:rPr lang="en-US" sz="2400" dirty="0">
                <a:solidFill>
                  <a:srgbClr val="333333"/>
                </a:solidFill>
                <a:latin typeface="Atkinson Hyperlegible"/>
                <a:ea typeface="Open Sans"/>
              </a:rPr>
              <a:t> </a:t>
            </a:r>
            <a:r>
              <a:rPr lang="en-US" sz="2400" b="1" dirty="0">
                <a:solidFill>
                  <a:srgbClr val="333333"/>
                </a:solidFill>
                <a:latin typeface="Atkinson Hyperlegible"/>
                <a:ea typeface="Open Sans"/>
              </a:rPr>
              <a:t>clustering reveals patterns in comorbidities and patient features (left)</a:t>
            </a:r>
            <a:r>
              <a:rPr lang="en-US" sz="2400" dirty="0">
                <a:solidFill>
                  <a:srgbClr val="333333"/>
                </a:solidFill>
                <a:latin typeface="Atkinson Hyperlegible"/>
                <a:ea typeface="Open Sans"/>
              </a:rPr>
              <a:t>; female patients are strongly associated with this cluster, one of many across 8M+ patients. </a:t>
            </a:r>
            <a:r>
              <a:rPr lang="en-US" sz="2400" b="1" dirty="0">
                <a:solidFill>
                  <a:srgbClr val="333333"/>
                </a:solidFill>
                <a:latin typeface="Atkinson Hyperlegible"/>
                <a:ea typeface="Open Sans"/>
              </a:rPr>
              <a:t>Switching/augmenting can be predicted (right)</a:t>
            </a:r>
            <a:r>
              <a:rPr lang="en-US" sz="2400" dirty="0">
                <a:solidFill>
                  <a:srgbClr val="333333"/>
                </a:solidFill>
                <a:latin typeface="Atkinson Hyperlegible"/>
                <a:ea typeface="Open Sans"/>
              </a:rPr>
              <a:t>; stress, companionship, and medication class influence baseline modification rates.</a:t>
            </a:r>
            <a:endParaRPr lang="en-GB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118" name="Straight Connector 3">
            <a:extLst>
              <a:ext uri="{FF2B5EF4-FFF2-40B4-BE49-F238E27FC236}">
                <a16:creationId xmlns:a16="http://schemas.microsoft.com/office/drawing/2014/main" id="{706B6C77-E89B-AA59-72F9-458A1064CDD3}"/>
              </a:ext>
            </a:extLst>
          </p:cNvPr>
          <p:cNvCxnSpPr>
            <a:cxnSpLocks/>
          </p:cNvCxnSpPr>
          <p:nvPr/>
        </p:nvCxnSpPr>
        <p:spPr>
          <a:xfrm>
            <a:off x="1269094" y="418638"/>
            <a:ext cx="0" cy="3568320"/>
          </a:xfrm>
          <a:prstGeom prst="straightConnector1">
            <a:avLst/>
          </a:prstGeom>
          <a:ln w="228600">
            <a:solidFill>
              <a:schemeClr val="bg2"/>
            </a:solidFill>
            <a:round/>
          </a:ln>
        </p:spPr>
      </p:cxnSp>
      <p:sp>
        <p:nvSpPr>
          <p:cNvPr id="119" name="Rectangle 13">
            <a:extLst>
              <a:ext uri="{FF2B5EF4-FFF2-40B4-BE49-F238E27FC236}">
                <a16:creationId xmlns:a16="http://schemas.microsoft.com/office/drawing/2014/main" id="{DF97AAE1-F2F0-EAFC-3BE7-E14F286FDDE2}"/>
              </a:ext>
            </a:extLst>
          </p:cNvPr>
          <p:cNvSpPr/>
          <p:nvPr/>
        </p:nvSpPr>
        <p:spPr>
          <a:xfrm>
            <a:off x="28284480" y="106920"/>
            <a:ext cx="1731600" cy="173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457200">
              <a:lnSpc>
                <a:spcPct val="100000"/>
              </a:lnSpc>
            </a:pPr>
            <a:endParaRPr lang="en-GB" sz="5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1FF57EF-61A0-F780-DDAC-A013C1EEA205}"/>
              </a:ext>
            </a:extLst>
          </p:cNvPr>
          <p:cNvGrpSpPr/>
          <p:nvPr/>
        </p:nvGrpSpPr>
        <p:grpSpPr>
          <a:xfrm>
            <a:off x="1154751" y="22000762"/>
            <a:ext cx="28416246" cy="1014209"/>
            <a:chOff x="1056780" y="22471024"/>
            <a:chExt cx="28416246" cy="1014209"/>
          </a:xfrm>
        </p:grpSpPr>
        <p:sp>
          <p:nvSpPr>
            <p:cNvPr id="113" name="TextBox 26">
              <a:extLst>
                <a:ext uri="{FF2B5EF4-FFF2-40B4-BE49-F238E27FC236}">
                  <a16:creationId xmlns:a16="http://schemas.microsoft.com/office/drawing/2014/main" id="{2CD31958-B28B-55F9-3BB5-52837F525D4D}"/>
                </a:ext>
              </a:extLst>
            </p:cNvPr>
            <p:cNvSpPr/>
            <p:nvPr/>
          </p:nvSpPr>
          <p:spPr>
            <a:xfrm>
              <a:off x="1056780" y="22471024"/>
              <a:ext cx="21864960" cy="1014209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spAutoFit/>
            </a:bodyPr>
            <a:lstStyle/>
            <a:p>
              <a:pPr defTabSz="457200">
                <a:lnSpc>
                  <a:spcPct val="100000"/>
                </a:lnSpc>
              </a:pPr>
              <a:r>
                <a:rPr lang="en-US" sz="6000" b="1" u="none" strike="noStrike" dirty="0">
                  <a:solidFill>
                    <a:srgbClr val="333333"/>
                  </a:solidFill>
                  <a:effectLst/>
                  <a:uFillTx/>
                  <a:latin typeface="Atkinson Hyperlegible"/>
                  <a:ea typeface="Open Sans"/>
                </a:rPr>
                <a:t>Generative AI Can Help!</a:t>
              </a:r>
              <a:endParaRPr lang="en-GB" sz="6000" b="0" u="none" strike="noStrike" dirty="0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cxnSp>
          <p:nvCxnSpPr>
            <p:cNvPr id="120" name="Straight Connector 4">
              <a:extLst>
                <a:ext uri="{FF2B5EF4-FFF2-40B4-BE49-F238E27FC236}">
                  <a16:creationId xmlns:a16="http://schemas.microsoft.com/office/drawing/2014/main" id="{83FBF365-7B80-C53A-4F0B-25C03F7FDC25}"/>
                </a:ext>
              </a:extLst>
            </p:cNvPr>
            <p:cNvCxnSpPr>
              <a:cxnSpLocks/>
            </p:cNvCxnSpPr>
            <p:nvPr/>
          </p:nvCxnSpPr>
          <p:spPr>
            <a:xfrm>
              <a:off x="9288206" y="23028272"/>
              <a:ext cx="20184820" cy="24618"/>
            </a:xfrm>
            <a:prstGeom prst="straightConnector1">
              <a:avLst/>
            </a:prstGeom>
            <a:ln w="76200">
              <a:solidFill>
                <a:srgbClr val="0394EE"/>
              </a:solidFill>
              <a:round/>
            </a:ln>
          </p:spPr>
        </p:cxnSp>
      </p:grpSp>
      <p:graphicFrame>
        <p:nvGraphicFramePr>
          <p:cNvPr id="133" name="Table 132">
            <a:extLst>
              <a:ext uri="{FF2B5EF4-FFF2-40B4-BE49-F238E27FC236}">
                <a16:creationId xmlns:a16="http://schemas.microsoft.com/office/drawing/2014/main" id="{6E886942-E077-0A5B-F992-3C277AB4CA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7613835"/>
              </p:ext>
            </p:extLst>
          </p:nvPr>
        </p:nvGraphicFramePr>
        <p:xfrm>
          <a:off x="1221173" y="12039124"/>
          <a:ext cx="13603063" cy="721961"/>
        </p:xfrm>
        <a:graphic>
          <a:graphicData uri="http://schemas.openxmlformats.org/drawingml/2006/table">
            <a:tbl>
              <a:tblPr/>
              <a:tblGrid>
                <a:gridCol w="136030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21961">
                <a:tc>
                  <a:txBody>
                    <a:bodyPr/>
                    <a:lstStyle/>
                    <a:p>
                      <a:r>
                        <a:rPr lang="en-US" sz="3600" b="1" u="none" strike="noStrike" dirty="0">
                          <a:solidFill>
                            <a:srgbClr val="1A1F1C"/>
                          </a:solidFill>
                          <a:effectLst/>
                          <a:uFillTx/>
                          <a:latin typeface="Atkinson Hyperlegible"/>
                          <a:ea typeface="Open Sans"/>
                        </a:rPr>
                        <a:t>Over 45% of patients switch or augment to find effective treatment.</a:t>
                      </a:r>
                      <a:endParaRPr lang="en-GB" sz="3600" b="0" u="none" strike="noStrike" dirty="0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marL="396000">
                    <a:lnL w="129600">
                      <a:solidFill>
                        <a:srgbClr val="008CB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34" name="Table 133">
            <a:extLst>
              <a:ext uri="{FF2B5EF4-FFF2-40B4-BE49-F238E27FC236}">
                <a16:creationId xmlns:a16="http://schemas.microsoft.com/office/drawing/2014/main" id="{F9D2286D-BC1E-704E-BBF6-E181A88A59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1177023"/>
              </p:ext>
            </p:extLst>
          </p:nvPr>
        </p:nvGraphicFramePr>
        <p:xfrm>
          <a:off x="16034090" y="12039124"/>
          <a:ext cx="14146923" cy="721961"/>
        </p:xfrm>
        <a:graphic>
          <a:graphicData uri="http://schemas.openxmlformats.org/drawingml/2006/table">
            <a:tbl>
              <a:tblPr/>
              <a:tblGrid>
                <a:gridCol w="141469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21961">
                <a:tc>
                  <a:txBody>
                    <a:bodyPr/>
                    <a:lstStyle/>
                    <a:p>
                      <a:r>
                        <a:rPr lang="en-US" sz="3600" b="1" u="none" strike="noStrike" dirty="0">
                          <a:solidFill>
                            <a:srgbClr val="1A1F1C"/>
                          </a:solidFill>
                          <a:effectLst/>
                          <a:uFillTx/>
                          <a:latin typeface="Atkinson Hyperlegible"/>
                          <a:ea typeface="Open Sans"/>
                        </a:rPr>
                        <a:t>Large-scale EHR data uncovers patterns and predicts outcomes.</a:t>
                      </a:r>
                      <a:endParaRPr lang="en-GB" sz="3600" b="0" u="none" strike="noStrike" dirty="0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marL="396000">
                    <a:lnL w="129600">
                      <a:solidFill>
                        <a:srgbClr val="008CB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3" name="Rectangle 11">
            <a:extLst>
              <a:ext uri="{FF2B5EF4-FFF2-40B4-BE49-F238E27FC236}">
                <a16:creationId xmlns:a16="http://schemas.microsoft.com/office/drawing/2014/main" id="{502643B6-4FEE-B72F-9158-B30D7946748A}"/>
              </a:ext>
            </a:extLst>
          </p:cNvPr>
          <p:cNvSpPr/>
          <p:nvPr/>
        </p:nvSpPr>
        <p:spPr>
          <a:xfrm>
            <a:off x="2594460" y="40266717"/>
            <a:ext cx="19269287" cy="230687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Shawn T. O’Neil, </a:t>
            </a:r>
            <a:r>
              <a:rPr lang="en-US" sz="3600" b="1" u="sng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PhD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,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1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 Eric Hurwitz, </a:t>
            </a:r>
            <a:r>
              <a:rPr lang="en-US" sz="3600" b="1" u="sng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PhD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,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1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 Rachel Presskreicher, </a:t>
            </a:r>
            <a:r>
              <a:rPr lang="en-US" sz="3600" b="1" u="sng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PhD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,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1,2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 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Chris Roeder, </a:t>
            </a:r>
            <a:r>
              <a:rPr lang="en-US" sz="3600" b="1" u="sng" dirty="0">
                <a:solidFill>
                  <a:schemeClr val="bg2"/>
                </a:solidFill>
                <a:latin typeface="Atkinson Hyperlegible"/>
              </a:rPr>
              <a:t>MS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,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1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 Divya Varun,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1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 Sruthi Magesh,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1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 Shilpa Sundar, </a:t>
            </a:r>
            <a:r>
              <a:rPr lang="en-US" sz="3600" b="1" u="sng" dirty="0">
                <a:solidFill>
                  <a:schemeClr val="bg2"/>
                </a:solidFill>
                <a:latin typeface="Atkinson Hyperlegible"/>
              </a:rPr>
              <a:t>PharmD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,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1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 Said Alhassan,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3,4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 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Danielle Lowe, </a:t>
            </a:r>
            <a:r>
              <a:rPr lang="en-US" sz="3600" b="1" u="sng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PhD, MD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,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2 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Melissa A. Haendel, </a:t>
            </a:r>
            <a:r>
              <a:rPr lang="en-US" sz="3600" b="1" u="sng" dirty="0">
                <a:solidFill>
                  <a:schemeClr val="bg2"/>
                </a:solidFill>
                <a:latin typeface="Atkinson Hyperlegible"/>
              </a:rPr>
              <a:t>PhD, FACMI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.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1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 University of North Carolina Chapel Hill </a:t>
            </a:r>
            <a:r>
              <a:rPr lang="en-US" sz="3600" b="1" i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Dept. of Genetics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,</a:t>
            </a:r>
            <a:r>
              <a:rPr lang="en-US" sz="3600" b="1" u="none" strike="noStrike" baseline="30000" dirty="0">
                <a:solidFill>
                  <a:schemeClr val="bg2"/>
                </a:solidFill>
                <a:effectLst/>
                <a:uFillTx/>
                <a:latin typeface="Atkinson Hyperlegible"/>
              </a:rPr>
              <a:t>1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 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UNC </a:t>
            </a:r>
            <a:r>
              <a:rPr lang="en-US" sz="3600" b="1" i="1" dirty="0">
                <a:solidFill>
                  <a:schemeClr val="bg2"/>
                </a:solidFill>
                <a:latin typeface="Atkinson Hyperlegible"/>
              </a:rPr>
              <a:t>Dept. of Psychiatry,</a:t>
            </a:r>
            <a:r>
              <a:rPr lang="en-US" sz="3600" b="1" i="1" baseline="30000" dirty="0">
                <a:solidFill>
                  <a:schemeClr val="bg2"/>
                </a:solidFill>
                <a:latin typeface="Atkinson Hyperlegible"/>
              </a:rPr>
              <a:t>2 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 </a:t>
            </a:r>
            <a:r>
              <a:rPr lang="en-US" sz="3600" b="1" i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National Alliance for Mental Health </a:t>
            </a:r>
            <a:r>
              <a:rPr lang="en-US" sz="3600" b="1" u="none" strike="noStrike" dirty="0">
                <a:solidFill>
                  <a:schemeClr val="bg2"/>
                </a:solidFill>
                <a:effectLst/>
                <a:uFillTx/>
                <a:latin typeface="Atkinson Hyperlegible"/>
              </a:rPr>
              <a:t>(NAMI) Orange County,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 3 </a:t>
            </a:r>
            <a:r>
              <a:rPr lang="en-US" sz="3600" b="1" dirty="0">
                <a:solidFill>
                  <a:schemeClr val="bg2"/>
                </a:solidFill>
                <a:latin typeface="Atkinson Hyperlegible"/>
              </a:rPr>
              <a:t>UNC </a:t>
            </a:r>
            <a:r>
              <a:rPr lang="en-US" sz="3600" b="1" i="1" dirty="0">
                <a:solidFill>
                  <a:schemeClr val="bg2"/>
                </a:solidFill>
                <a:latin typeface="Atkinson Hyperlegible"/>
              </a:rPr>
              <a:t>Dept. of Neurology</a:t>
            </a:r>
            <a:r>
              <a:rPr lang="en-US" sz="3600" b="1" baseline="30000" dirty="0">
                <a:solidFill>
                  <a:schemeClr val="bg2"/>
                </a:solidFill>
                <a:latin typeface="Atkinson Hyperlegible"/>
              </a:rPr>
              <a:t> 4</a:t>
            </a:r>
            <a:endParaRPr lang="en-GB" sz="3600" b="0" i="1" u="none" strike="noStrike" baseline="30000" dirty="0">
              <a:solidFill>
                <a:schemeClr val="bg2"/>
              </a:solidFill>
              <a:effectLst/>
              <a:uFillTx/>
              <a:latin typeface="Arial"/>
            </a:endParaRPr>
          </a:p>
        </p:txBody>
      </p:sp>
      <p:pic>
        <p:nvPicPr>
          <p:cNvPr id="10" name="Picture 9" descr="A white letter on a black background&#10;&#10;AI-generated content may be incorrect.">
            <a:extLst>
              <a:ext uri="{FF2B5EF4-FFF2-40B4-BE49-F238E27FC236}">
                <a16:creationId xmlns:a16="http://schemas.microsoft.com/office/drawing/2014/main" id="{DABD87B5-3194-960C-D657-88AEB8D2F6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2106" y="40774006"/>
            <a:ext cx="7358891" cy="1292293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B5ABF8F8-39BA-53C9-C688-3DE2F590848D}"/>
              </a:ext>
            </a:extLst>
          </p:cNvPr>
          <p:cNvGrpSpPr/>
          <p:nvPr/>
        </p:nvGrpSpPr>
        <p:grpSpPr>
          <a:xfrm>
            <a:off x="11681768" y="17192033"/>
            <a:ext cx="2290191" cy="1965073"/>
            <a:chOff x="10974728" y="20852796"/>
            <a:chExt cx="2290191" cy="196507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30878441-517F-F933-38E0-1C7B731F1563}"/>
                </a:ext>
              </a:extLst>
            </p:cNvPr>
            <p:cNvGrpSpPr/>
            <p:nvPr/>
          </p:nvGrpSpPr>
          <p:grpSpPr>
            <a:xfrm>
              <a:off x="11067393" y="21385640"/>
              <a:ext cx="792135" cy="1318799"/>
              <a:chOff x="11399749" y="21385640"/>
              <a:chExt cx="459779" cy="131879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0223F6A-8783-DEEE-BB50-91D425DFCBAC}"/>
                  </a:ext>
                </a:extLst>
              </p:cNvPr>
              <p:cNvSpPr/>
              <p:nvPr/>
            </p:nvSpPr>
            <p:spPr>
              <a:xfrm>
                <a:off x="11399750" y="22114232"/>
                <a:ext cx="459778" cy="225911"/>
              </a:xfrm>
              <a:prstGeom prst="rect">
                <a:avLst/>
              </a:prstGeom>
              <a:solidFill>
                <a:srgbClr val="3D86BC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06236F7-A94E-182F-9552-1BC409C2A5CF}"/>
                  </a:ext>
                </a:extLst>
              </p:cNvPr>
              <p:cNvSpPr/>
              <p:nvPr/>
            </p:nvSpPr>
            <p:spPr>
              <a:xfrm>
                <a:off x="11399749" y="22478528"/>
                <a:ext cx="459778" cy="225911"/>
              </a:xfrm>
              <a:prstGeom prst="rect">
                <a:avLst/>
              </a:prstGeom>
              <a:solidFill>
                <a:srgbClr val="AFD3E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4C7A299F-B461-AA11-D9DC-30E08F602311}"/>
                  </a:ext>
                </a:extLst>
              </p:cNvPr>
              <p:cNvSpPr/>
              <p:nvPr/>
            </p:nvSpPr>
            <p:spPr>
              <a:xfrm>
                <a:off x="11399750" y="21385640"/>
                <a:ext cx="459778" cy="225911"/>
              </a:xfrm>
              <a:prstGeom prst="rect">
                <a:avLst/>
              </a:prstGeom>
              <a:solidFill>
                <a:srgbClr val="4EAA45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9EA4396-192C-B1C1-6CFF-98B882DA7C8C}"/>
                  </a:ext>
                </a:extLst>
              </p:cNvPr>
              <p:cNvSpPr/>
              <p:nvPr/>
            </p:nvSpPr>
            <p:spPr>
              <a:xfrm>
                <a:off x="11399750" y="21749936"/>
                <a:ext cx="459778" cy="225911"/>
              </a:xfrm>
              <a:prstGeom prst="rect">
                <a:avLst/>
              </a:prstGeom>
              <a:solidFill>
                <a:srgbClr val="BAE396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423CCA5-9CE2-59D0-87F8-B2638F02DD91}"/>
                </a:ext>
              </a:extLst>
            </p:cNvPr>
            <p:cNvSpPr txBox="1"/>
            <p:nvPr/>
          </p:nvSpPr>
          <p:spPr>
            <a:xfrm>
              <a:off x="11872633" y="21248209"/>
              <a:ext cx="139228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Atypical</a:t>
              </a:r>
            </a:p>
            <a:p>
              <a:r>
                <a:rPr lang="en-US" sz="2400" dirty="0"/>
                <a:t>SNRI</a:t>
              </a:r>
            </a:p>
            <a:p>
              <a:r>
                <a:rPr lang="en-US" sz="2400" dirty="0"/>
                <a:t>SSRI</a:t>
              </a:r>
            </a:p>
            <a:p>
              <a:r>
                <a:rPr lang="en-US" sz="2400" dirty="0"/>
                <a:t>Tricyclic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43E660E-D2BF-DCAC-9CE4-B6C002575F86}"/>
                </a:ext>
              </a:extLst>
            </p:cNvPr>
            <p:cNvSpPr txBox="1"/>
            <p:nvPr/>
          </p:nvSpPr>
          <p:spPr>
            <a:xfrm>
              <a:off x="10974728" y="20852796"/>
              <a:ext cx="192006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b="1" dirty="0"/>
                <a:t>Class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0E7A054C-AACD-70D3-727A-6593A41B3620}"/>
              </a:ext>
            </a:extLst>
          </p:cNvPr>
          <p:cNvSpPr txBox="1"/>
          <p:nvPr/>
        </p:nvSpPr>
        <p:spPr>
          <a:xfrm>
            <a:off x="2178073" y="19480623"/>
            <a:ext cx="45101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1+ modification: 60,090 (48.8%)</a:t>
            </a:r>
            <a:endParaRPr lang="en-US" sz="2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8225C53-0ED3-E0BA-D136-6D0125321FC3}"/>
              </a:ext>
            </a:extLst>
          </p:cNvPr>
          <p:cNvSpPr txBox="1"/>
          <p:nvPr/>
        </p:nvSpPr>
        <p:spPr>
          <a:xfrm>
            <a:off x="7293402" y="19480623"/>
            <a:ext cx="548207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2+ modifications: 29,916 (24.3%)</a:t>
            </a:r>
            <a:endParaRPr lang="en-US" sz="24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0A2B1CE-4081-CD6B-B601-0278857AC962}"/>
              </a:ext>
            </a:extLst>
          </p:cNvPr>
          <p:cNvSpPr txBox="1"/>
          <p:nvPr/>
        </p:nvSpPr>
        <p:spPr>
          <a:xfrm>
            <a:off x="17853171" y="19480623"/>
            <a:ext cx="27130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Cluster Association</a:t>
            </a:r>
            <a:endParaRPr lang="en-US" sz="240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2FBF92-8D44-C17C-B62A-846DE812EDDE}"/>
              </a:ext>
            </a:extLst>
          </p:cNvPr>
          <p:cNvSpPr txBox="1"/>
          <p:nvPr/>
        </p:nvSpPr>
        <p:spPr>
          <a:xfrm>
            <a:off x="21955562" y="19480623"/>
            <a:ext cx="60102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Odds of Modifying (vs. Male w/ Initial SSRI)</a:t>
            </a:r>
            <a:endParaRPr lang="en-US" sz="2400" b="1" dirty="0"/>
          </a:p>
        </p:txBody>
      </p:sp>
      <p:pic>
        <p:nvPicPr>
          <p:cNvPr id="53" name="Picture 52" descr="A graph with black dots and white text&#10;&#10;AI-generated content may be incorrect.">
            <a:extLst>
              <a:ext uri="{FF2B5EF4-FFF2-40B4-BE49-F238E27FC236}">
                <a16:creationId xmlns:a16="http://schemas.microsoft.com/office/drawing/2014/main" id="{293C98BC-9383-B40F-2C8F-1E3F91F833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86830" y="12949697"/>
            <a:ext cx="7228081" cy="6356543"/>
          </a:xfrm>
          <a:prstGeom prst="rect">
            <a:avLst/>
          </a:prstGeom>
        </p:spPr>
      </p:pic>
      <p:sp>
        <p:nvSpPr>
          <p:cNvPr id="62" name="AutoShape 4" descr="Output image">
            <a:extLst>
              <a:ext uri="{FF2B5EF4-FFF2-40B4-BE49-F238E27FC236}">
                <a16:creationId xmlns:a16="http://schemas.microsoft.com/office/drawing/2014/main" id="{FDD2EBE6-F5D2-D557-0DE9-55D718CA84D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082384" y="1933498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TextBox 32">
            <a:extLst>
              <a:ext uri="{FF2B5EF4-FFF2-40B4-BE49-F238E27FC236}">
                <a16:creationId xmlns:a16="http://schemas.microsoft.com/office/drawing/2014/main" id="{E93E6A72-F69E-7440-1BAA-06B960F0694A}"/>
              </a:ext>
            </a:extLst>
          </p:cNvPr>
          <p:cNvSpPr/>
          <p:nvPr/>
        </p:nvSpPr>
        <p:spPr>
          <a:xfrm>
            <a:off x="15921982" y="30692142"/>
            <a:ext cx="13321171" cy="245037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Atkinson Hyperlegible"/>
                <a:ea typeface="Open Sans"/>
              </a:rPr>
              <a:t>Structured EHR data enables predictive modeling, but misses information found only in privacy-sensitive free-text notes. We are developing LLM-based pipelines to ‘code’ outcomes and risk factors, </a:t>
            </a:r>
            <a:r>
              <a:rPr lang="en-US" sz="2400" b="1" dirty="0">
                <a:solidFill>
                  <a:srgbClr val="333333"/>
                </a:solidFill>
                <a:latin typeface="Atkinson Hyperlegible"/>
                <a:ea typeface="Open Sans"/>
              </a:rPr>
              <a:t>quantifying how patients experience these conditions and treatments, improving models, and enhancing privacy in research</a:t>
            </a:r>
            <a:r>
              <a:rPr lang="en-US" sz="2400" dirty="0">
                <a:solidFill>
                  <a:srgbClr val="333333"/>
                </a:solidFill>
                <a:latin typeface="Atkinson Hyperlegible"/>
                <a:ea typeface="Open Sans"/>
              </a:rPr>
              <a:t>. Our agent-based pipeline navigates medical vocabularies inspired by human annotation processes, including re-phrasing and hierarchical medical concept searching. Mock note data shown.</a:t>
            </a:r>
            <a:endParaRPr lang="en-GB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3" name="Picture 7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6A9E724-1EFD-3B23-C0B6-C4B37F52B4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" t="1545" r="1004" b="19652"/>
          <a:stretch>
            <a:fillRect/>
          </a:stretch>
        </p:blipFill>
        <p:spPr>
          <a:xfrm>
            <a:off x="16003670" y="24266516"/>
            <a:ext cx="13010067" cy="6133288"/>
          </a:xfrm>
          <a:prstGeom prst="rect">
            <a:avLst/>
          </a:prstGeom>
          <a:effectLst>
            <a:outerShdw blurRad="202183" dist="50800" dir="7200000" algn="tl" rotWithShape="0">
              <a:prstClr val="black">
                <a:alpha val="5489"/>
              </a:prstClr>
            </a:outerShdw>
          </a:effectLst>
        </p:spPr>
      </p:pic>
      <p:graphicFrame>
        <p:nvGraphicFramePr>
          <p:cNvPr id="82" name="Table 81">
            <a:extLst>
              <a:ext uri="{FF2B5EF4-FFF2-40B4-BE49-F238E27FC236}">
                <a16:creationId xmlns:a16="http://schemas.microsoft.com/office/drawing/2014/main" id="{0C277BDF-04C0-9A05-9BF8-7D65F1D953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6518934"/>
              </p:ext>
            </p:extLst>
          </p:nvPr>
        </p:nvGraphicFramePr>
        <p:xfrm>
          <a:off x="16040997" y="23266927"/>
          <a:ext cx="12279240" cy="721961"/>
        </p:xfrm>
        <a:graphic>
          <a:graphicData uri="http://schemas.openxmlformats.org/drawingml/2006/table">
            <a:tbl>
              <a:tblPr/>
              <a:tblGrid>
                <a:gridCol w="12279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21961">
                <a:tc>
                  <a:txBody>
                    <a:bodyPr/>
                    <a:lstStyle/>
                    <a:p>
                      <a:r>
                        <a:rPr lang="en-US" sz="3600" b="1" u="none" strike="noStrike" dirty="0">
                          <a:solidFill>
                            <a:srgbClr val="1A1F1C"/>
                          </a:solidFill>
                          <a:effectLst/>
                          <a:uFillTx/>
                          <a:latin typeface="Atkinson Hyperlegible"/>
                          <a:ea typeface="Open Sans"/>
                        </a:rPr>
                        <a:t>Important ‘dark data’ is buried in sensitive clinical notes.</a:t>
                      </a:r>
                      <a:endParaRPr lang="en-GB" sz="3600" b="0" u="none" strike="noStrike" dirty="0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marL="396000">
                    <a:lnL w="129600">
                      <a:solidFill>
                        <a:srgbClr val="008CB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0" name="TextBox 26">
            <a:extLst>
              <a:ext uri="{FF2B5EF4-FFF2-40B4-BE49-F238E27FC236}">
                <a16:creationId xmlns:a16="http://schemas.microsoft.com/office/drawing/2014/main" id="{22DF09C1-95F8-7EA0-9718-BB85A1FB2C77}"/>
              </a:ext>
            </a:extLst>
          </p:cNvPr>
          <p:cNvSpPr/>
          <p:nvPr/>
        </p:nvSpPr>
        <p:spPr>
          <a:xfrm>
            <a:off x="1060302" y="33576475"/>
            <a:ext cx="11240153" cy="101420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00000"/>
              </a:lnSpc>
            </a:pPr>
            <a:r>
              <a:rPr lang="en-US" sz="6000" b="1" u="none" strike="noStrike" dirty="0">
                <a:solidFill>
                  <a:srgbClr val="333333"/>
                </a:solidFill>
                <a:effectLst/>
                <a:uFillTx/>
                <a:latin typeface="Atkinson Hyperlegible"/>
                <a:ea typeface="Open Sans"/>
              </a:rPr>
              <a:t>Patient Voices, Clinician Expertise</a:t>
            </a:r>
            <a:endParaRPr lang="en-GB" sz="60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5" name="Picture 94" descr="A screenshot of a medical report&#10;&#10;AI-generated content may be incorrect.">
            <a:extLst>
              <a:ext uri="{FF2B5EF4-FFF2-40B4-BE49-F238E27FC236}">
                <a16:creationId xmlns:a16="http://schemas.microsoft.com/office/drawing/2014/main" id="{5B96241B-16B0-2772-701E-AE6E76555E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5515" y="12972213"/>
            <a:ext cx="5665252" cy="6314653"/>
          </a:xfrm>
          <a:prstGeom prst="rect">
            <a:avLst/>
          </a:prstGeom>
        </p:spPr>
      </p:pic>
      <p:cxnSp>
        <p:nvCxnSpPr>
          <p:cNvPr id="100" name="Straight Connector 4">
            <a:extLst>
              <a:ext uri="{FF2B5EF4-FFF2-40B4-BE49-F238E27FC236}">
                <a16:creationId xmlns:a16="http://schemas.microsoft.com/office/drawing/2014/main" id="{B9D99F7E-20F5-F311-D411-C44CC9132509}"/>
              </a:ext>
            </a:extLst>
          </p:cNvPr>
          <p:cNvCxnSpPr>
            <a:cxnSpLocks/>
          </p:cNvCxnSpPr>
          <p:nvPr/>
        </p:nvCxnSpPr>
        <p:spPr>
          <a:xfrm>
            <a:off x="12300455" y="34051964"/>
            <a:ext cx="17270542" cy="21064"/>
          </a:xfrm>
          <a:prstGeom prst="straightConnector1">
            <a:avLst/>
          </a:prstGeom>
          <a:ln w="76200">
            <a:solidFill>
              <a:srgbClr val="0394EE"/>
            </a:solidFill>
            <a:round/>
          </a:ln>
        </p:spPr>
      </p:cxn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C4A13E9B-7550-0D1C-7BE4-ED1B330B6DF9}"/>
              </a:ext>
            </a:extLst>
          </p:cNvPr>
          <p:cNvGrpSpPr/>
          <p:nvPr/>
        </p:nvGrpSpPr>
        <p:grpSpPr>
          <a:xfrm>
            <a:off x="19386361" y="35689459"/>
            <a:ext cx="10090041" cy="4055128"/>
            <a:chOff x="781863" y="2065090"/>
            <a:chExt cx="10090041" cy="4055128"/>
          </a:xfrm>
        </p:grpSpPr>
        <p:sp>
          <p:nvSpPr>
            <p:cNvPr id="103" name="Rounded Rectangle 102">
              <a:extLst>
                <a:ext uri="{FF2B5EF4-FFF2-40B4-BE49-F238E27FC236}">
                  <a16:creationId xmlns:a16="http://schemas.microsoft.com/office/drawing/2014/main" id="{C36E48A7-C3A3-0417-EE36-73E5517B6743}"/>
                </a:ext>
              </a:extLst>
            </p:cNvPr>
            <p:cNvSpPr/>
            <p:nvPr/>
          </p:nvSpPr>
          <p:spPr>
            <a:xfrm>
              <a:off x="781863" y="2889604"/>
              <a:ext cx="1604117" cy="1790944"/>
            </a:xfrm>
            <a:prstGeom prst="round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04" name="Picture 103" descr="A black background with a black square&#10;&#10;AI-generated content may be incorrect.">
              <a:extLst>
                <a:ext uri="{FF2B5EF4-FFF2-40B4-BE49-F238E27FC236}">
                  <a16:creationId xmlns:a16="http://schemas.microsoft.com/office/drawing/2014/main" id="{D2B55112-EE77-5457-6686-7B61F830D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95822" y="3198319"/>
              <a:ext cx="824753" cy="824753"/>
            </a:xfrm>
            <a:prstGeom prst="rect">
              <a:avLst/>
            </a:prstGeom>
          </p:spPr>
        </p:pic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6599931F-4DCA-3849-5D7D-85345F162DB4}"/>
                </a:ext>
              </a:extLst>
            </p:cNvPr>
            <p:cNvSpPr txBox="1"/>
            <p:nvPr/>
          </p:nvSpPr>
          <p:spPr>
            <a:xfrm>
              <a:off x="1005717" y="4181654"/>
              <a:ext cx="176779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First meeting</a:t>
              </a:r>
            </a:p>
          </p:txBody>
        </p:sp>
        <p:sp>
          <p:nvSpPr>
            <p:cNvPr id="106" name="Rounded Rectangle 105">
              <a:extLst>
                <a:ext uri="{FF2B5EF4-FFF2-40B4-BE49-F238E27FC236}">
                  <a16:creationId xmlns:a16="http://schemas.microsoft.com/office/drawing/2014/main" id="{4AA38DCE-4553-6BC6-357E-1D8C393EB452}"/>
                </a:ext>
              </a:extLst>
            </p:cNvPr>
            <p:cNvSpPr/>
            <p:nvPr/>
          </p:nvSpPr>
          <p:spPr>
            <a:xfrm>
              <a:off x="3338362" y="2065090"/>
              <a:ext cx="1684259" cy="713611"/>
            </a:xfrm>
            <a:prstGeom prst="round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Alternative treatments</a:t>
              </a:r>
            </a:p>
          </p:txBody>
        </p:sp>
        <p:pic>
          <p:nvPicPr>
            <p:cNvPr id="110" name="Graphic 109" descr="Medicine outline">
              <a:extLst>
                <a:ext uri="{FF2B5EF4-FFF2-40B4-BE49-F238E27FC236}">
                  <a16:creationId xmlns:a16="http://schemas.microsoft.com/office/drawing/2014/main" id="{85693FB0-FA6B-C0F1-EA4B-07485B5FC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617003" y="3085011"/>
              <a:ext cx="1051367" cy="1051367"/>
            </a:xfrm>
            <a:prstGeom prst="rect">
              <a:avLst/>
            </a:prstGeom>
          </p:spPr>
        </p:pic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30B9375C-9749-C3D2-7EE3-416E7BB9539F}"/>
                </a:ext>
              </a:extLst>
            </p:cNvPr>
            <p:cNvSpPr txBox="1"/>
            <p:nvPr/>
          </p:nvSpPr>
          <p:spPr>
            <a:xfrm>
              <a:off x="3267694" y="4085909"/>
              <a:ext cx="168990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Medication selection</a:t>
              </a: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402FEEBC-E01B-1132-74D0-FFEF71A41824}"/>
                </a:ext>
              </a:extLst>
            </p:cNvPr>
            <p:cNvSpPr txBox="1"/>
            <p:nvPr/>
          </p:nvSpPr>
          <p:spPr>
            <a:xfrm>
              <a:off x="6245239" y="4130058"/>
              <a:ext cx="10299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Follow-up</a:t>
              </a:r>
            </a:p>
          </p:txBody>
        </p:sp>
        <p:pic>
          <p:nvPicPr>
            <p:cNvPr id="131" name="Picture 130" descr="A black background with a black square&#10;&#10;AI-generated content may be incorrect.">
              <a:extLst>
                <a:ext uri="{FF2B5EF4-FFF2-40B4-BE49-F238E27FC236}">
                  <a16:creationId xmlns:a16="http://schemas.microsoft.com/office/drawing/2014/main" id="{5349D4F9-7966-DB9F-0318-67017596A67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363928" y="3198320"/>
              <a:ext cx="824753" cy="824753"/>
            </a:xfrm>
            <a:prstGeom prst="rect">
              <a:avLst/>
            </a:prstGeom>
          </p:spPr>
        </p:pic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6FD9A200-53CF-B4BD-6537-C2E78E228C5A}"/>
                </a:ext>
              </a:extLst>
            </p:cNvPr>
            <p:cNvCxnSpPr>
              <a:cxnSpLocks/>
            </p:cNvCxnSpPr>
            <p:nvPr/>
          </p:nvCxnSpPr>
          <p:spPr>
            <a:xfrm>
              <a:off x="5089082" y="3857800"/>
              <a:ext cx="521540" cy="0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18BE414C-0157-FF67-79B6-B8A0A32DDF75}"/>
                </a:ext>
              </a:extLst>
            </p:cNvPr>
            <p:cNvGrpSpPr/>
            <p:nvPr/>
          </p:nvGrpSpPr>
          <p:grpSpPr>
            <a:xfrm>
              <a:off x="2447412" y="2538838"/>
              <a:ext cx="693860" cy="1318962"/>
              <a:chOff x="2701427" y="2436479"/>
              <a:chExt cx="693860" cy="1318962"/>
            </a:xfrm>
          </p:grpSpPr>
          <p:cxnSp>
            <p:nvCxnSpPr>
              <p:cNvPr id="157" name="Elbow Connector 156">
                <a:extLst>
                  <a:ext uri="{FF2B5EF4-FFF2-40B4-BE49-F238E27FC236}">
                    <a16:creationId xmlns:a16="http://schemas.microsoft.com/office/drawing/2014/main" id="{0053756C-8FD5-0821-3B7F-76C10D1265F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01427" y="2436479"/>
                <a:ext cx="693860" cy="659481"/>
              </a:xfrm>
              <a:prstGeom prst="bentConnector3">
                <a:avLst>
                  <a:gd name="adj1" fmla="val 50000"/>
                </a:avLst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Elbow Connector 157">
                <a:extLst>
                  <a:ext uri="{FF2B5EF4-FFF2-40B4-BE49-F238E27FC236}">
                    <a16:creationId xmlns:a16="http://schemas.microsoft.com/office/drawing/2014/main" id="{19F038DD-D9F4-AB34-B6C4-93864053F5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01427" y="3095960"/>
                <a:ext cx="693860" cy="659481"/>
              </a:xfrm>
              <a:prstGeom prst="bentConnector3">
                <a:avLst>
                  <a:gd name="adj1" fmla="val 50000"/>
                </a:avLst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0" name="Rounded Rectangle 139">
              <a:extLst>
                <a:ext uri="{FF2B5EF4-FFF2-40B4-BE49-F238E27FC236}">
                  <a16:creationId xmlns:a16="http://schemas.microsoft.com/office/drawing/2014/main" id="{47A3E51B-B386-2890-7DF5-13CCC71C5CCF}"/>
                </a:ext>
              </a:extLst>
            </p:cNvPr>
            <p:cNvSpPr/>
            <p:nvPr/>
          </p:nvSpPr>
          <p:spPr>
            <a:xfrm>
              <a:off x="3314238" y="2962328"/>
              <a:ext cx="1604117" cy="1790944"/>
            </a:xfrm>
            <a:prstGeom prst="round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1" name="Rounded Rectangle 140">
              <a:extLst>
                <a:ext uri="{FF2B5EF4-FFF2-40B4-BE49-F238E27FC236}">
                  <a16:creationId xmlns:a16="http://schemas.microsoft.com/office/drawing/2014/main" id="{92F49013-74A7-0A9A-E98E-0175D98C022D}"/>
                </a:ext>
              </a:extLst>
            </p:cNvPr>
            <p:cNvSpPr/>
            <p:nvPr/>
          </p:nvSpPr>
          <p:spPr>
            <a:xfrm>
              <a:off x="5846007" y="2912147"/>
              <a:ext cx="1705413" cy="1790944"/>
            </a:xfrm>
            <a:prstGeom prst="round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2" name="Rounded Rectangle 141">
              <a:extLst>
                <a:ext uri="{FF2B5EF4-FFF2-40B4-BE49-F238E27FC236}">
                  <a16:creationId xmlns:a16="http://schemas.microsoft.com/office/drawing/2014/main" id="{E27C9E59-8E55-F19A-53B7-E741843A8E39}"/>
                </a:ext>
              </a:extLst>
            </p:cNvPr>
            <p:cNvSpPr/>
            <p:nvPr/>
          </p:nvSpPr>
          <p:spPr>
            <a:xfrm>
              <a:off x="1759194" y="5299780"/>
              <a:ext cx="2156739" cy="820438"/>
            </a:xfrm>
            <a:prstGeom prst="roundRect">
              <a:avLst/>
            </a:prstGeom>
            <a:solidFill>
              <a:srgbClr val="3D86BC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Patient information</a:t>
              </a:r>
            </a:p>
            <a:p>
              <a:r>
                <a:rPr lang="en-US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Provider information</a:t>
              </a:r>
            </a:p>
          </p:txBody>
        </p:sp>
        <p:sp>
          <p:nvSpPr>
            <p:cNvPr id="143" name="Rounded Rectangle 142">
              <a:extLst>
                <a:ext uri="{FF2B5EF4-FFF2-40B4-BE49-F238E27FC236}">
                  <a16:creationId xmlns:a16="http://schemas.microsoft.com/office/drawing/2014/main" id="{3772424B-8431-BF98-246D-EACCD0071723}"/>
                </a:ext>
              </a:extLst>
            </p:cNvPr>
            <p:cNvSpPr/>
            <p:nvPr/>
          </p:nvSpPr>
          <p:spPr>
            <a:xfrm>
              <a:off x="4668370" y="5333816"/>
              <a:ext cx="1765916" cy="780555"/>
            </a:xfrm>
            <a:prstGeom prst="roundRect">
              <a:avLst/>
            </a:prstGeom>
            <a:solidFill>
              <a:srgbClr val="3D86BC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Side effects</a:t>
              </a:r>
            </a:p>
            <a:p>
              <a:r>
                <a:rPr lang="en-US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Patient concerns</a:t>
              </a:r>
            </a:p>
          </p:txBody>
        </p:sp>
        <p:pic>
          <p:nvPicPr>
            <p:cNvPr id="144" name="Graphic 143" descr="Arrow: Clockwise curve with solid fill">
              <a:extLst>
                <a:ext uri="{FF2B5EF4-FFF2-40B4-BE49-F238E27FC236}">
                  <a16:creationId xmlns:a16="http://schemas.microsoft.com/office/drawing/2014/main" id="{528DC5F6-0B40-822D-D0C6-D92B2F5E35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flipH="1">
              <a:off x="2344850" y="4448375"/>
              <a:ext cx="914400" cy="914400"/>
            </a:xfrm>
            <a:prstGeom prst="rect">
              <a:avLst/>
            </a:prstGeom>
          </p:spPr>
        </p:pic>
        <p:pic>
          <p:nvPicPr>
            <p:cNvPr id="145" name="Graphic 144" descr="Arrow: Clockwise curve with solid fill">
              <a:extLst>
                <a:ext uri="{FF2B5EF4-FFF2-40B4-BE49-F238E27FC236}">
                  <a16:creationId xmlns:a16="http://schemas.microsoft.com/office/drawing/2014/main" id="{E9900C38-B87B-D3D2-3BA8-9EED81D1A4D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flipH="1">
              <a:off x="4924981" y="4442528"/>
              <a:ext cx="914400" cy="914400"/>
            </a:xfrm>
            <a:prstGeom prst="rect">
              <a:avLst/>
            </a:prstGeom>
          </p:spPr>
        </p:pic>
        <p:sp>
          <p:nvSpPr>
            <p:cNvPr id="146" name="Rounded Rectangle 145">
              <a:extLst>
                <a:ext uri="{FF2B5EF4-FFF2-40B4-BE49-F238E27FC236}">
                  <a16:creationId xmlns:a16="http://schemas.microsoft.com/office/drawing/2014/main" id="{62FE59C7-F457-E0C2-AE43-9711100B0A54}"/>
                </a:ext>
              </a:extLst>
            </p:cNvPr>
            <p:cNvSpPr/>
            <p:nvPr/>
          </p:nvSpPr>
          <p:spPr>
            <a:xfrm>
              <a:off x="8949348" y="3149762"/>
              <a:ext cx="1922556" cy="575307"/>
            </a:xfrm>
            <a:prstGeom prst="round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Increase dose</a:t>
              </a:r>
            </a:p>
          </p:txBody>
        </p:sp>
        <p:sp>
          <p:nvSpPr>
            <p:cNvPr id="147" name="Rounded Rectangle 146">
              <a:extLst>
                <a:ext uri="{FF2B5EF4-FFF2-40B4-BE49-F238E27FC236}">
                  <a16:creationId xmlns:a16="http://schemas.microsoft.com/office/drawing/2014/main" id="{4F705FFA-A596-8F10-4756-D7B911672C94}"/>
                </a:ext>
              </a:extLst>
            </p:cNvPr>
            <p:cNvSpPr/>
            <p:nvPr/>
          </p:nvSpPr>
          <p:spPr>
            <a:xfrm>
              <a:off x="8949348" y="3963593"/>
              <a:ext cx="1922556" cy="575307"/>
            </a:xfrm>
            <a:prstGeom prst="round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Decrease dose</a:t>
              </a:r>
            </a:p>
          </p:txBody>
        </p:sp>
        <p:sp>
          <p:nvSpPr>
            <p:cNvPr id="148" name="Rounded Rectangle 147">
              <a:extLst>
                <a:ext uri="{FF2B5EF4-FFF2-40B4-BE49-F238E27FC236}">
                  <a16:creationId xmlns:a16="http://schemas.microsoft.com/office/drawing/2014/main" id="{BFBB4250-8DD1-DD5C-E8AE-EC74683C95D6}"/>
                </a:ext>
              </a:extLst>
            </p:cNvPr>
            <p:cNvSpPr/>
            <p:nvPr/>
          </p:nvSpPr>
          <p:spPr>
            <a:xfrm>
              <a:off x="8939069" y="4747168"/>
              <a:ext cx="1932835" cy="716313"/>
            </a:xfrm>
            <a:prstGeom prst="round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Change or augment medication</a:t>
              </a:r>
            </a:p>
          </p:txBody>
        </p:sp>
        <p:sp>
          <p:nvSpPr>
            <p:cNvPr id="149" name="Rounded Rectangle 148">
              <a:extLst>
                <a:ext uri="{FF2B5EF4-FFF2-40B4-BE49-F238E27FC236}">
                  <a16:creationId xmlns:a16="http://schemas.microsoft.com/office/drawing/2014/main" id="{4EE38CE6-D687-44C5-FD2F-2E6481444E5A}"/>
                </a:ext>
              </a:extLst>
            </p:cNvPr>
            <p:cNvSpPr/>
            <p:nvPr/>
          </p:nvSpPr>
          <p:spPr>
            <a:xfrm>
              <a:off x="8949347" y="2336840"/>
              <a:ext cx="1922555" cy="575307"/>
            </a:xfrm>
            <a:prstGeom prst="roundRect">
              <a:avLst/>
            </a:prstGeom>
            <a:noFill/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Stop medication</a:t>
              </a:r>
            </a:p>
          </p:txBody>
        </p: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3840A067-35E7-2A2A-7B7B-6ED30CD408EE}"/>
                </a:ext>
              </a:extLst>
            </p:cNvPr>
            <p:cNvGrpSpPr/>
            <p:nvPr/>
          </p:nvGrpSpPr>
          <p:grpSpPr>
            <a:xfrm>
              <a:off x="7703807" y="2648157"/>
              <a:ext cx="1095763" cy="2419285"/>
              <a:chOff x="2701427" y="2436479"/>
              <a:chExt cx="693860" cy="1318962"/>
            </a:xfrm>
          </p:grpSpPr>
          <p:cxnSp>
            <p:nvCxnSpPr>
              <p:cNvPr id="155" name="Elbow Connector 154">
                <a:extLst>
                  <a:ext uri="{FF2B5EF4-FFF2-40B4-BE49-F238E27FC236}">
                    <a16:creationId xmlns:a16="http://schemas.microsoft.com/office/drawing/2014/main" id="{3F8E7CC8-8FB1-FEC0-677A-178F38B0417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701427" y="2436479"/>
                <a:ext cx="693860" cy="659481"/>
              </a:xfrm>
              <a:prstGeom prst="bentConnector3">
                <a:avLst>
                  <a:gd name="adj1" fmla="val 50000"/>
                </a:avLst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Elbow Connector 155">
                <a:extLst>
                  <a:ext uri="{FF2B5EF4-FFF2-40B4-BE49-F238E27FC236}">
                    <a16:creationId xmlns:a16="http://schemas.microsoft.com/office/drawing/2014/main" id="{7BECAC84-9098-4248-5B71-63763177E1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01427" y="3095960"/>
                <a:ext cx="693860" cy="659481"/>
              </a:xfrm>
              <a:prstGeom prst="bentConnector3">
                <a:avLst>
                  <a:gd name="adj1" fmla="val 50000"/>
                </a:avLst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1" name="Straight Arrow Connector 150">
              <a:extLst>
                <a:ext uri="{FF2B5EF4-FFF2-40B4-BE49-F238E27FC236}">
                  <a16:creationId xmlns:a16="http://schemas.microsoft.com/office/drawing/2014/main" id="{C3008060-DDD4-C6DE-DF17-A663A5ABE16C}"/>
                </a:ext>
              </a:extLst>
            </p:cNvPr>
            <p:cNvCxnSpPr>
              <a:cxnSpLocks/>
            </p:cNvCxnSpPr>
            <p:nvPr/>
          </p:nvCxnSpPr>
          <p:spPr>
            <a:xfrm>
              <a:off x="8250430" y="3461078"/>
              <a:ext cx="551337" cy="0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3D65FE5D-A2C2-6222-A409-65B7B998B9E4}"/>
                </a:ext>
              </a:extLst>
            </p:cNvPr>
            <p:cNvCxnSpPr>
              <a:cxnSpLocks/>
            </p:cNvCxnSpPr>
            <p:nvPr/>
          </p:nvCxnSpPr>
          <p:spPr>
            <a:xfrm>
              <a:off x="8262181" y="4335542"/>
              <a:ext cx="551337" cy="0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3" name="Rounded Rectangle 152">
              <a:extLst>
                <a:ext uri="{FF2B5EF4-FFF2-40B4-BE49-F238E27FC236}">
                  <a16:creationId xmlns:a16="http://schemas.microsoft.com/office/drawing/2014/main" id="{8588E9B1-E23B-F138-3E7C-E9EE959F3AD1}"/>
                </a:ext>
              </a:extLst>
            </p:cNvPr>
            <p:cNvSpPr/>
            <p:nvPr/>
          </p:nvSpPr>
          <p:spPr>
            <a:xfrm>
              <a:off x="6942358" y="5333816"/>
              <a:ext cx="1871160" cy="780555"/>
            </a:xfrm>
            <a:prstGeom prst="roundRect">
              <a:avLst/>
            </a:prstGeom>
            <a:solidFill>
              <a:srgbClr val="3D86BC">
                <a:alpha val="50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Symptom change</a:t>
              </a:r>
            </a:p>
            <a:p>
              <a:r>
                <a:rPr lang="en-US" sz="1600" b="1" dirty="0">
                  <a:latin typeface="Calibri" panose="020F0502020204030204" pitchFamily="34" charset="0"/>
                  <a:cs typeface="Calibri" panose="020F0502020204030204" pitchFamily="34" charset="0"/>
                </a:rPr>
                <a:t>Side effects</a:t>
              </a:r>
            </a:p>
          </p:txBody>
        </p:sp>
        <p:pic>
          <p:nvPicPr>
            <p:cNvPr id="154" name="Graphic 153" descr="Arrow: Clockwise curve with solid fill">
              <a:extLst>
                <a:ext uri="{FF2B5EF4-FFF2-40B4-BE49-F238E27FC236}">
                  <a16:creationId xmlns:a16="http://schemas.microsoft.com/office/drawing/2014/main" id="{C42E9ADD-BD3E-06BD-4959-4B6E8C7571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flipH="1">
              <a:off x="7377098" y="4442528"/>
              <a:ext cx="914400" cy="914400"/>
            </a:xfrm>
            <a:prstGeom prst="rect">
              <a:avLst/>
            </a:prstGeom>
          </p:spPr>
        </p:pic>
      </p:grpSp>
      <p:sp>
        <p:nvSpPr>
          <p:cNvPr id="159" name="TextBox 27">
            <a:extLst>
              <a:ext uri="{FF2B5EF4-FFF2-40B4-BE49-F238E27FC236}">
                <a16:creationId xmlns:a16="http://schemas.microsoft.com/office/drawing/2014/main" id="{40A88635-FB9F-702C-2252-E00755B49AC5}"/>
              </a:ext>
            </a:extLst>
          </p:cNvPr>
          <p:cNvSpPr/>
          <p:nvPr/>
        </p:nvSpPr>
        <p:spPr>
          <a:xfrm>
            <a:off x="1095961" y="35010764"/>
            <a:ext cx="17291416" cy="4324261"/>
          </a:xfrm>
          <a:prstGeom prst="rect">
            <a:avLst/>
          </a:prstGeom>
          <a:solidFill>
            <a:srgbClr val="D9ECF5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274320" tIns="274320" rIns="274320" bIns="274320" anchor="t">
            <a:spAutoFit/>
          </a:bodyPr>
          <a:lstStyle/>
          <a:p>
            <a:pPr defTabSz="457200">
              <a:lnSpc>
                <a:spcPct val="100000"/>
              </a:lnSpc>
              <a:spcAft>
                <a:spcPts val="2401"/>
              </a:spcAft>
            </a:pPr>
            <a:r>
              <a:rPr lang="en-US" sz="3500" dirty="0">
                <a:solidFill>
                  <a:srgbClr val="333333"/>
                </a:solidFill>
                <a:latin typeface="Atkinson Hyperlegible"/>
                <a:ea typeface="Open Sans"/>
              </a:rPr>
              <a:t>In addition to core team members’ significant experiences and patient advocacy, we are incorporating both lived experience and clinician knowledge via a </a:t>
            </a:r>
            <a:r>
              <a:rPr lang="en-US" sz="3500" b="1" dirty="0">
                <a:solidFill>
                  <a:srgbClr val="333333"/>
                </a:solidFill>
                <a:latin typeface="Atkinson Hyperlegible"/>
                <a:ea typeface="Open Sans"/>
              </a:rPr>
              <a:t>Community Advisory Board (CAB)</a:t>
            </a:r>
            <a:r>
              <a:rPr lang="en-US" sz="3500" dirty="0">
                <a:solidFill>
                  <a:srgbClr val="333333"/>
                </a:solidFill>
                <a:latin typeface="Atkinson Hyperlegible"/>
                <a:ea typeface="Open Sans"/>
              </a:rPr>
              <a:t>. Early ‘journey mapping’ exercises with both groups reveal a diversity of considerations for decision-making, and we will incorporate CAB input at multiple stages, including </a:t>
            </a:r>
            <a:r>
              <a:rPr lang="en-US" sz="3500" b="1" dirty="0">
                <a:solidFill>
                  <a:srgbClr val="333333"/>
                </a:solidFill>
                <a:latin typeface="Atkinson Hyperlegible"/>
                <a:ea typeface="Open Sans"/>
              </a:rPr>
              <a:t>modeling choices and validation</a:t>
            </a:r>
            <a:r>
              <a:rPr lang="en-US" sz="3500" dirty="0">
                <a:solidFill>
                  <a:srgbClr val="333333"/>
                </a:solidFill>
                <a:latin typeface="Atkinson Hyperlegible"/>
                <a:ea typeface="Open Sans"/>
              </a:rPr>
              <a:t>, </a:t>
            </a:r>
            <a:r>
              <a:rPr lang="en-US" sz="3500" b="1" dirty="0">
                <a:solidFill>
                  <a:srgbClr val="333333"/>
                </a:solidFill>
                <a:latin typeface="Atkinson Hyperlegible"/>
                <a:ea typeface="Open Sans"/>
              </a:rPr>
              <a:t>interface design and testing</a:t>
            </a:r>
            <a:r>
              <a:rPr lang="en-US" sz="3500" dirty="0">
                <a:solidFill>
                  <a:srgbClr val="333333"/>
                </a:solidFill>
                <a:latin typeface="Atkinson Hyperlegible"/>
                <a:ea typeface="Open Sans"/>
              </a:rPr>
              <a:t>, and </a:t>
            </a:r>
            <a:r>
              <a:rPr lang="en-US" sz="3500" b="1" dirty="0">
                <a:solidFill>
                  <a:srgbClr val="333333"/>
                </a:solidFill>
                <a:latin typeface="Atkinson Hyperlegible"/>
                <a:ea typeface="Open Sans"/>
              </a:rPr>
              <a:t>publication and dissemination</a:t>
            </a:r>
            <a:r>
              <a:rPr lang="en-US" sz="3500" dirty="0">
                <a:solidFill>
                  <a:srgbClr val="333333"/>
                </a:solidFill>
                <a:latin typeface="Atkinson Hyperlegible"/>
                <a:ea typeface="Open Sans"/>
              </a:rPr>
              <a:t>. The CAB will supplement a </a:t>
            </a:r>
            <a:r>
              <a:rPr lang="en-US" sz="3500" b="1" dirty="0">
                <a:solidFill>
                  <a:srgbClr val="333333"/>
                </a:solidFill>
                <a:latin typeface="Atkinson Hyperlegible"/>
                <a:ea typeface="Open Sans"/>
              </a:rPr>
              <a:t>Steering Committee providing ethical oversight</a:t>
            </a:r>
            <a:r>
              <a:rPr lang="en-US" sz="3500" dirty="0">
                <a:solidFill>
                  <a:srgbClr val="333333"/>
                </a:solidFill>
                <a:latin typeface="Atkinson Hyperlegible"/>
                <a:ea typeface="Open Sans"/>
              </a:rPr>
              <a:t>, considering issues in data safety, bias, stigmatization, and benefit distribution.</a:t>
            </a:r>
            <a:endParaRPr lang="en-GB" sz="350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aphicFrame>
        <p:nvGraphicFramePr>
          <p:cNvPr id="162" name="Table 161">
            <a:extLst>
              <a:ext uri="{FF2B5EF4-FFF2-40B4-BE49-F238E27FC236}">
                <a16:creationId xmlns:a16="http://schemas.microsoft.com/office/drawing/2014/main" id="{BCDD8C25-731F-C661-BFB7-640F5FAE4B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3232555"/>
              </p:ext>
            </p:extLst>
          </p:nvPr>
        </p:nvGraphicFramePr>
        <p:xfrm>
          <a:off x="19139814" y="34721661"/>
          <a:ext cx="12561840" cy="721961"/>
        </p:xfrm>
        <a:graphic>
          <a:graphicData uri="http://schemas.openxmlformats.org/drawingml/2006/table">
            <a:tbl>
              <a:tblPr/>
              <a:tblGrid>
                <a:gridCol w="12561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21961">
                <a:tc>
                  <a:txBody>
                    <a:bodyPr/>
                    <a:lstStyle/>
                    <a:p>
                      <a:r>
                        <a:rPr lang="en-US" sz="3400" b="1" u="none" strike="noStrike" dirty="0">
                          <a:solidFill>
                            <a:srgbClr val="1A1F1C"/>
                          </a:solidFill>
                          <a:effectLst/>
                          <a:uFillTx/>
                          <a:latin typeface="Atkinson Hyperlegible"/>
                          <a:ea typeface="Open Sans"/>
                        </a:rPr>
                        <a:t>Journey mapping reveals decision points and influences.</a:t>
                      </a:r>
                      <a:endParaRPr lang="en-GB" sz="3400" b="0" u="none" strike="noStrike" dirty="0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marL="396000">
                    <a:lnL w="129600">
                      <a:solidFill>
                        <a:srgbClr val="008CB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6" name="TextBox 32">
            <a:extLst>
              <a:ext uri="{FF2B5EF4-FFF2-40B4-BE49-F238E27FC236}">
                <a16:creationId xmlns:a16="http://schemas.microsoft.com/office/drawing/2014/main" id="{A1600A3B-77A2-DFD8-7FB7-1D5CBC1386A0}"/>
              </a:ext>
            </a:extLst>
          </p:cNvPr>
          <p:cNvSpPr/>
          <p:nvPr/>
        </p:nvSpPr>
        <p:spPr>
          <a:xfrm>
            <a:off x="1158594" y="30697534"/>
            <a:ext cx="14228590" cy="245037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en-US" sz="2400" dirty="0">
                <a:solidFill>
                  <a:srgbClr val="333333"/>
                </a:solidFill>
                <a:latin typeface="Atkinson Hyperlegible"/>
                <a:ea typeface="Open Sans"/>
              </a:rPr>
              <a:t>Clinicians make rapid decisions in information-rich environments. Explainable machine learning promises an era of personalized medicine, but these complex methods require time and specialized knowledge to use effectively. </a:t>
            </a:r>
            <a:r>
              <a:rPr lang="en-US" sz="2400" b="1" dirty="0">
                <a:solidFill>
                  <a:srgbClr val="333333"/>
                </a:solidFill>
                <a:latin typeface="Atkinson Hyperlegible"/>
                <a:ea typeface="Open Sans"/>
              </a:rPr>
              <a:t>Generative AI-enhanced interfaces can serve as interpreters for effective decision making backed by models, data, and guidelines; </a:t>
            </a:r>
            <a:r>
              <a:rPr lang="en-US" sz="2400" dirty="0">
                <a:solidFill>
                  <a:srgbClr val="333333"/>
                </a:solidFill>
                <a:latin typeface="Atkinson Hyperlegible"/>
                <a:ea typeface="Open Sans"/>
              </a:rPr>
              <a:t>co-designed interfaces </a:t>
            </a:r>
            <a:r>
              <a:rPr lang="en-US" sz="2400" b="1" dirty="0">
                <a:solidFill>
                  <a:srgbClr val="333333"/>
                </a:solidFill>
                <a:latin typeface="Atkinson Hyperlegible"/>
                <a:ea typeface="Open Sans"/>
              </a:rPr>
              <a:t>facilitate shared decision making and patient engagement. </a:t>
            </a:r>
            <a:r>
              <a:rPr lang="en-US" sz="2400" dirty="0">
                <a:solidFill>
                  <a:srgbClr val="333333"/>
                </a:solidFill>
                <a:latin typeface="Atkinson Hyperlegible"/>
                <a:ea typeface="Open Sans"/>
              </a:rPr>
              <a:t>Example interface and mock data shown. </a:t>
            </a:r>
            <a:endParaRPr lang="en-GB" sz="2400" b="0" u="none" strike="noStrike" dirty="0">
              <a:solidFill>
                <a:srgbClr val="000000"/>
              </a:solidFill>
              <a:effectLst/>
              <a:highlight>
                <a:srgbClr val="FFFF00"/>
              </a:highlight>
              <a:uFillTx/>
              <a:latin typeface="Arial"/>
            </a:endParaRPr>
          </a:p>
        </p:txBody>
      </p:sp>
      <p:graphicFrame>
        <p:nvGraphicFramePr>
          <p:cNvPr id="83" name="Table 82">
            <a:extLst>
              <a:ext uri="{FF2B5EF4-FFF2-40B4-BE49-F238E27FC236}">
                <a16:creationId xmlns:a16="http://schemas.microsoft.com/office/drawing/2014/main" id="{34306DBF-736F-B9BA-BEDF-9BA33231F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2173955"/>
              </p:ext>
            </p:extLst>
          </p:nvPr>
        </p:nvGraphicFramePr>
        <p:xfrm>
          <a:off x="1215400" y="23272319"/>
          <a:ext cx="12561840" cy="721961"/>
        </p:xfrm>
        <a:graphic>
          <a:graphicData uri="http://schemas.openxmlformats.org/drawingml/2006/table">
            <a:tbl>
              <a:tblPr/>
              <a:tblGrid>
                <a:gridCol w="12561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21961">
                <a:tc>
                  <a:txBody>
                    <a:bodyPr/>
                    <a:lstStyle/>
                    <a:p>
                      <a:r>
                        <a:rPr lang="en-US" sz="3600" b="1" u="none" strike="noStrike" dirty="0">
                          <a:solidFill>
                            <a:srgbClr val="1A1F1C"/>
                          </a:solidFill>
                          <a:effectLst/>
                          <a:uFillTx/>
                          <a:latin typeface="Atkinson Hyperlegible"/>
                          <a:ea typeface="Open Sans"/>
                        </a:rPr>
                        <a:t>Generative AI turns </a:t>
                      </a:r>
                      <a:r>
                        <a:rPr lang="en-US" sz="3600" b="1" i="1" u="none" strike="noStrike" dirty="0">
                          <a:solidFill>
                            <a:srgbClr val="1A1F1C"/>
                          </a:solidFill>
                          <a:effectLst/>
                          <a:uFillTx/>
                          <a:latin typeface="Atkinson Hyperlegible"/>
                          <a:ea typeface="Open Sans"/>
                        </a:rPr>
                        <a:t>explainable</a:t>
                      </a:r>
                      <a:r>
                        <a:rPr lang="en-US" sz="3600" b="1" u="none" strike="noStrike" dirty="0">
                          <a:solidFill>
                            <a:srgbClr val="1A1F1C"/>
                          </a:solidFill>
                          <a:effectLst/>
                          <a:uFillTx/>
                          <a:latin typeface="Atkinson Hyperlegible"/>
                          <a:ea typeface="Open Sans"/>
                        </a:rPr>
                        <a:t> ML into </a:t>
                      </a:r>
                      <a:r>
                        <a:rPr lang="en-US" sz="3600" b="1" i="1" u="none" strike="noStrike" dirty="0">
                          <a:solidFill>
                            <a:srgbClr val="1A1F1C"/>
                          </a:solidFill>
                          <a:effectLst/>
                          <a:uFillTx/>
                          <a:latin typeface="Atkinson Hyperlegible"/>
                          <a:ea typeface="Open Sans"/>
                        </a:rPr>
                        <a:t>interpretable</a:t>
                      </a:r>
                      <a:r>
                        <a:rPr lang="en-US" sz="3600" b="1" u="none" strike="noStrike" dirty="0">
                          <a:solidFill>
                            <a:srgbClr val="1A1F1C"/>
                          </a:solidFill>
                          <a:effectLst/>
                          <a:uFillTx/>
                          <a:latin typeface="Atkinson Hyperlegible"/>
                          <a:ea typeface="Open Sans"/>
                        </a:rPr>
                        <a:t> ML.</a:t>
                      </a:r>
                      <a:endParaRPr lang="en-GB" sz="3600" b="0" u="none" strike="noStrike" dirty="0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marL="396000">
                    <a:lnL w="129600">
                      <a:solidFill>
                        <a:srgbClr val="008CBF"/>
                      </a:solidFill>
                      <a:prstDash val="soli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80" name="Picture 179" descr="A qr code with a few black squares&#10;&#10;AI-generated content may be incorrect.">
            <a:extLst>
              <a:ext uri="{FF2B5EF4-FFF2-40B4-BE49-F238E27FC236}">
                <a16:creationId xmlns:a16="http://schemas.microsoft.com/office/drawing/2014/main" id="{502A0BAA-AC3E-8C4F-C2EC-CC4253F16BA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940" y="40513964"/>
            <a:ext cx="1871161" cy="1871161"/>
          </a:xfrm>
          <a:prstGeom prst="rect">
            <a:avLst/>
          </a:prstGeom>
        </p:spPr>
      </p:pic>
      <p:pic>
        <p:nvPicPr>
          <p:cNvPr id="4" name="Picture 3" descr="Screens screenshot of a test&#10;&#10;AI-generated content may be incorrect.">
            <a:extLst>
              <a:ext uri="{FF2B5EF4-FFF2-40B4-BE49-F238E27FC236}">
                <a16:creationId xmlns:a16="http://schemas.microsoft.com/office/drawing/2014/main" id="{8C826073-C9F7-0528-5DBD-6318F0C0132A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23" y="24165486"/>
            <a:ext cx="14949065" cy="638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67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</a:majorFont>
      <a:minorFont>
        <a:latin typeface="Calibri" panose="020F0502020204030204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18541</TotalTime>
  <Words>777</Words>
  <Application>Microsoft Macintosh PowerPoint</Application>
  <PresentationFormat>Custom</PresentationFormat>
  <Paragraphs>42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Aptos</vt:lpstr>
      <vt:lpstr>Arial</vt:lpstr>
      <vt:lpstr>Atkinson Hyperlegible</vt:lpstr>
      <vt:lpstr>Calibri</vt:lpstr>
      <vt:lpstr>Calibri Light</vt:lpstr>
      <vt:lpstr>Symbol</vt:lpstr>
      <vt:lpstr>Times New Roman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Mike Morrison</dc:creator>
  <dc:description/>
  <cp:lastModifiedBy>O'Neil, Shawn Thomas</cp:lastModifiedBy>
  <cp:revision>121</cp:revision>
  <dcterms:created xsi:type="dcterms:W3CDTF">2019-04-03T04:48:47Z</dcterms:created>
  <dcterms:modified xsi:type="dcterms:W3CDTF">2025-10-29T12:52:06Z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1</vt:i4>
  </property>
  <property fmtid="{D5CDD505-2E9C-101B-9397-08002B2CF9AE}" pid="3" name="PresentationFormat">
    <vt:lpwstr>Custom</vt:lpwstr>
  </property>
  <property fmtid="{D5CDD505-2E9C-101B-9397-08002B2CF9AE}" pid="4" name="Slides">
    <vt:i4>7</vt:i4>
  </property>
</Properties>
</file>